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84" r:id="rId4"/>
    <p:sldId id="260" r:id="rId5"/>
    <p:sldId id="449" r:id="rId6"/>
    <p:sldId id="306" r:id="rId7"/>
    <p:sldId id="307" r:id="rId8"/>
    <p:sldId id="448" r:id="rId9"/>
    <p:sldId id="451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452" r:id="rId19"/>
    <p:sldId id="285" r:id="rId20"/>
    <p:sldId id="286" r:id="rId21"/>
    <p:sldId id="1013" r:id="rId22"/>
    <p:sldId id="263" r:id="rId23"/>
    <p:sldId id="1014" r:id="rId24"/>
    <p:sldId id="1015" r:id="rId25"/>
    <p:sldId id="264" r:id="rId26"/>
    <p:sldId id="265" r:id="rId27"/>
    <p:sldId id="1017" r:id="rId28"/>
    <p:sldId id="1016" r:id="rId29"/>
    <p:sldId id="266" r:id="rId30"/>
    <p:sldId id="267" r:id="rId31"/>
    <p:sldId id="268" r:id="rId32"/>
    <p:sldId id="269" r:id="rId33"/>
    <p:sldId id="270" r:id="rId34"/>
    <p:sldId id="1036" r:id="rId35"/>
    <p:sldId id="274" r:id="rId36"/>
    <p:sldId id="278" r:id="rId37"/>
    <p:sldId id="277" r:id="rId38"/>
    <p:sldId id="1018" r:id="rId39"/>
    <p:sldId id="1019" r:id="rId40"/>
    <p:sldId id="1004" r:id="rId41"/>
    <p:sldId id="1035" r:id="rId42"/>
    <p:sldId id="1012" r:id="rId43"/>
    <p:sldId id="1011" r:id="rId44"/>
    <p:sldId id="1006" r:id="rId45"/>
    <p:sldId id="1007" r:id="rId46"/>
    <p:sldId id="1005" r:id="rId47"/>
    <p:sldId id="1008" r:id="rId48"/>
    <p:sldId id="1009" r:id="rId49"/>
    <p:sldId id="1010" r:id="rId50"/>
    <p:sldId id="1022" r:id="rId51"/>
    <p:sldId id="1023" r:id="rId52"/>
    <p:sldId id="1024" r:id="rId53"/>
    <p:sldId id="1025" r:id="rId54"/>
    <p:sldId id="290" r:id="rId55"/>
    <p:sldId id="1021" r:id="rId56"/>
    <p:sldId id="1034" r:id="rId57"/>
    <p:sldId id="258" r:id="rId58"/>
    <p:sldId id="292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C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555555"/>
        </a:fontRef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55555"/>
        </a:fontRef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55555"/>
        </a:fontRef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F1E46D-1518-49A1-8C9E-1AA428B625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A35B6-6FD9-406B-9DB7-5DACE6FD73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A6F94-3F3F-47A5-9239-959FB9C88DA8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8DC8-B040-4505-B33B-0B9B5F565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EB2B5-50F6-4C27-BCE8-C5A427A4A8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0E32B-FE01-4F54-A04B-A3A0FA8736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73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uel.ac.uk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/>
            </a:lvl1pPr>
            <a:lvl2pPr marL="0" indent="228600">
              <a:spcBef>
                <a:spcPts val="0"/>
              </a:spcBef>
              <a:buSzTx/>
              <a:buFontTx/>
              <a:buNone/>
              <a:defRPr sz="3600"/>
            </a:lvl2pPr>
            <a:lvl3pPr marL="0" indent="457200">
              <a:spcBef>
                <a:spcPts val="0"/>
              </a:spcBef>
              <a:buSzTx/>
              <a:buFontTx/>
              <a:buNone/>
              <a:defRPr sz="3600"/>
            </a:lvl3pPr>
            <a:lvl4pPr marL="0" indent="685800">
              <a:spcBef>
                <a:spcPts val="0"/>
              </a:spcBef>
              <a:buSzTx/>
              <a:buFontTx/>
              <a:buNone/>
              <a:defRPr sz="3600"/>
            </a:lvl4pPr>
            <a:lvl5pPr marL="0" indent="914400">
              <a:spcBef>
                <a:spcPts val="0"/>
              </a:spcBef>
              <a:buSzTx/>
              <a:buFont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FBA88-86F4-44F8-88EB-08DA0BA41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236" y="12396516"/>
            <a:ext cx="2694342" cy="119172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136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/>
            </a:lvl1pPr>
            <a:lvl2pPr marL="914400" indent="-457200">
              <a:spcBef>
                <a:spcPts val="4200"/>
              </a:spcBef>
              <a:defRPr sz="3600"/>
            </a:lvl2pPr>
            <a:lvl3pPr marL="1371600" indent="-457200">
              <a:spcBef>
                <a:spcPts val="4200"/>
              </a:spcBef>
              <a:defRPr sz="3600"/>
            </a:lvl3pPr>
            <a:lvl4pPr marL="1828800" indent="-457200">
              <a:spcBef>
                <a:spcPts val="4200"/>
              </a:spcBef>
              <a:defRPr sz="3600"/>
            </a:lvl4pPr>
            <a:lvl5pPr marL="2286000" indent="-457200">
              <a:spcBef>
                <a:spcPts val="42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4B853F90-B04C-4B3E-B0A7-533B48D6FE5E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7" y="12496800"/>
            <a:ext cx="2441487" cy="109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33C7C4-8240-1D49-B4A5-D3132FA3B8A4}"/>
              </a:ext>
            </a:extLst>
          </p:cNvPr>
          <p:cNvSpPr/>
          <p:nvPr userDrawn="1"/>
        </p:nvSpPr>
        <p:spPr>
          <a:xfrm>
            <a:off x="7" y="12259432"/>
            <a:ext cx="24383998" cy="1456568"/>
          </a:xfrm>
          <a:prstGeom prst="rect">
            <a:avLst/>
          </a:prstGeom>
          <a:gradFill flip="none" rotWithShape="1">
            <a:gsLst>
              <a:gs pos="0">
                <a:srgbClr val="17336F"/>
              </a:gs>
              <a:gs pos="98000">
                <a:srgbClr val="FFFFFF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CE1C0-325D-C545-90BF-9D2CDBFE6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89" y="12441222"/>
            <a:ext cx="3742430" cy="1000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538F9-1918-2140-8578-3520B96E4B17}"/>
              </a:ext>
            </a:extLst>
          </p:cNvPr>
          <p:cNvSpPr/>
          <p:nvPr userDrawn="1"/>
        </p:nvSpPr>
        <p:spPr>
          <a:xfrm>
            <a:off x="-1" y="0"/>
            <a:ext cx="307282" cy="13721376"/>
          </a:xfrm>
          <a:prstGeom prst="rect">
            <a:avLst/>
          </a:prstGeom>
          <a:solidFill>
            <a:srgbClr val="163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2296392-260A-0E49-9E75-359D8CE71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3355" y="3886200"/>
            <a:ext cx="18735678" cy="7034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8" indent="0">
              <a:buNone/>
              <a:defRPr/>
            </a:lvl2pPr>
          </a:lstStyle>
          <a:p>
            <a:pPr lvl="0"/>
            <a:r>
              <a:rPr lang="en-US" dirty="0"/>
              <a:t>[add body or bullet text here]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E77B857-528E-7A4A-8169-ABCFFD72D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73357" y="1038235"/>
            <a:ext cx="9217026" cy="1755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8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</p:spTree>
    <p:extLst>
      <p:ext uri="{BB962C8B-B14F-4D97-AF65-F5344CB8AC3E}">
        <p14:creationId xmlns:p14="http://schemas.microsoft.com/office/powerpoint/2010/main" val="69400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18236-6836-4CC8-9426-8041C607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F4A3-E15F-425E-B655-93A3D457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7D56B-1BC5-4AD6-A7F1-2EAF4AE1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7A75-BBE5-4AE3-8DCA-2DBA042AE820}" type="datetime1">
              <a:rPr lang="en-GB" smtClean="0"/>
              <a:t>29/09/2025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B46D6-D73E-4AEC-A731-BC1F299D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E612-B638-44AD-B9B7-CE27BD48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676A-72EB-4068-AECF-B6291BF382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78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2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/>
            </a:lvl1pPr>
            <a:lvl2pPr marL="0" indent="228600">
              <a:spcBef>
                <a:spcPts val="0"/>
              </a:spcBef>
              <a:buSzTx/>
              <a:buFontTx/>
              <a:buNone/>
              <a:defRPr sz="3600"/>
            </a:lvl2pPr>
            <a:lvl3pPr marL="0" indent="457200">
              <a:spcBef>
                <a:spcPts val="0"/>
              </a:spcBef>
              <a:buSzTx/>
              <a:buFontTx/>
              <a:buNone/>
              <a:defRPr sz="3600"/>
            </a:lvl3pPr>
            <a:lvl4pPr marL="0" indent="685800">
              <a:spcBef>
                <a:spcPts val="0"/>
              </a:spcBef>
              <a:buSzTx/>
              <a:buFontTx/>
              <a:buNone/>
              <a:defRPr sz="3600"/>
            </a:lvl4pPr>
            <a:lvl5pPr marL="0" indent="914400">
              <a:spcBef>
                <a:spcPts val="0"/>
              </a:spcBef>
              <a:buSzTx/>
              <a:buFont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pic>
        <p:nvPicPr>
          <p:cNvPr id="3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08195" y="13033994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/>
            </a:lvl1pPr>
            <a:lvl2pPr marL="0" indent="228600">
              <a:spcBef>
                <a:spcPts val="0"/>
              </a:spcBef>
              <a:buSzTx/>
              <a:buFontTx/>
              <a:buNone/>
              <a:defRPr sz="3600"/>
            </a:lvl2pPr>
            <a:lvl3pPr marL="0" indent="457200">
              <a:spcBef>
                <a:spcPts val="0"/>
              </a:spcBef>
              <a:buSzTx/>
              <a:buFontTx/>
              <a:buNone/>
              <a:defRPr sz="3600"/>
            </a:lvl3pPr>
            <a:lvl4pPr marL="0" indent="685800">
              <a:spcBef>
                <a:spcPts val="0"/>
              </a:spcBef>
              <a:buSzTx/>
              <a:buFontTx/>
              <a:buNone/>
              <a:defRPr sz="3600"/>
            </a:lvl4pPr>
            <a:lvl5pPr marL="0" indent="914400">
              <a:spcBef>
                <a:spcPts val="0"/>
              </a:spcBef>
              <a:buSzTx/>
              <a:buFont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97807" y="13033994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Body Level One…"/>
          <p:cNvSpPr txBox="1">
            <a:spLocks noGrp="1"/>
          </p:cNvSpPr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96" name="Line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16014700" y="6502400"/>
            <a:ext cx="7569200" cy="534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16014700" y="709206"/>
            <a:ext cx="7569200" cy="5346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idx="15"/>
          </p:nvPr>
        </p:nvSpPr>
        <p:spPr>
          <a:xfrm>
            <a:off x="977900" y="713695"/>
            <a:ext cx="14579600" cy="1113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46659" y="12295593"/>
            <a:ext cx="14579601" cy="1320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/>
            </a:lvl1pPr>
            <a:lvl2pPr marL="0" indent="228600">
              <a:spcBef>
                <a:spcPts val="0"/>
              </a:spcBef>
              <a:buSzTx/>
              <a:buFontTx/>
              <a:buNone/>
              <a:defRPr sz="3600"/>
            </a:lvl2pPr>
            <a:lvl3pPr marL="0" indent="457200">
              <a:spcBef>
                <a:spcPts val="0"/>
              </a:spcBef>
              <a:buSzTx/>
              <a:buFontTx/>
              <a:buNone/>
              <a:defRPr sz="3600"/>
            </a:lvl3pPr>
            <a:lvl4pPr marL="0" indent="685800">
              <a:spcBef>
                <a:spcPts val="0"/>
              </a:spcBef>
              <a:buSzTx/>
              <a:buFontTx/>
              <a:buNone/>
              <a:defRPr sz="3600"/>
            </a:lvl4pPr>
            <a:lvl5pPr marL="0" indent="914400">
              <a:spcBef>
                <a:spcPts val="0"/>
              </a:spcBef>
              <a:buSzTx/>
              <a:buFont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1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4250"/>
            <a:ext cx="19621500" cy="939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r>
              <a:t>“Type a quote here.”</a:t>
            </a:r>
          </a:p>
        </p:txBody>
      </p:sp>
      <p:pic>
        <p:nvPicPr>
          <p:cNvPr id="111" name="UEL Logo RGB_UEL-Logo-Teal-RGB.jpg" descr="UEL Logo RGB_UEL-Logo-Teal-RG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" y="12821477"/>
            <a:ext cx="3427011" cy="7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uel.ac.uk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Picture 6">
            <a:hlinkClick r:id="rId16"/>
            <a:extLst>
              <a:ext uri="{FF2B5EF4-FFF2-40B4-BE49-F238E27FC236}">
                <a16:creationId xmlns:a16="http://schemas.microsoft.com/office/drawing/2014/main" id="{59842329-709A-4185-BF0B-EE5154B0BC31}"/>
              </a:ext>
            </a:extLst>
          </p:cNvPr>
          <p:cNvPicPr/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2" y="12496800"/>
            <a:ext cx="2344582" cy="11445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ello.com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exec/obidos/ASIN/0142000280/ref=nosim/foldedspaceor-20/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afari_vacation/10362491406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lishjoinsus.blogspot.com/2017/10/listenings-how-to-answer-phone-call.html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urses.lumenlearning.com/ivytech-engl112/chapter/reading-primary-marketing-research-methods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3852" y="3389"/>
            <a:ext cx="12192001" cy="6858001"/>
          </a:xfrm>
          <a:prstGeom prst="rect">
            <a:avLst/>
          </a:prstGeom>
          <a:solidFill>
            <a:srgbClr val="66CF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9" name="ACE Electronic Engineering Laboratory_DSC7558.jpg" descr="ACE Electronic Engineering Laboratory_DSC7558.jpg"/>
          <p:cNvPicPr>
            <a:picLocks noChangeAspect="1"/>
          </p:cNvPicPr>
          <p:nvPr/>
        </p:nvPicPr>
        <p:blipFill>
          <a:blip r:embed="rId2"/>
          <a:srcRect l="31863" t="20190" r="9670" b="30568"/>
          <a:stretch>
            <a:fillRect/>
          </a:stretch>
        </p:blipFill>
        <p:spPr>
          <a:xfrm>
            <a:off x="12192000" y="3389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Topic 4…"/>
          <p:cNvSpPr txBox="1"/>
          <p:nvPr/>
        </p:nvSpPr>
        <p:spPr>
          <a:xfrm>
            <a:off x="1009314" y="2892272"/>
            <a:ext cx="10160671" cy="278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 b="1">
                <a:solidFill>
                  <a:srgbClr val="FFFFFF"/>
                </a:solidFill>
              </a:defRPr>
            </a:pPr>
            <a:r>
              <a:rPr dirty="0"/>
              <a:t>Topic </a:t>
            </a:r>
            <a:r>
              <a:rPr lang="en-GB" dirty="0"/>
              <a:t>2</a:t>
            </a:r>
            <a:endParaRPr dirty="0"/>
          </a:p>
          <a:p>
            <a:pPr>
              <a:defRPr sz="5800" b="1">
                <a:solidFill>
                  <a:srgbClr val="FFFFFF"/>
                </a:solidFill>
              </a:defRPr>
            </a:pPr>
            <a:r>
              <a:rPr lang="en-GB" dirty="0"/>
              <a:t>The Project Proposal and </a:t>
            </a:r>
            <a:r>
              <a:rPr dirty="0"/>
              <a:t>Literature Review</a:t>
            </a:r>
          </a:p>
        </p:txBody>
      </p:sp>
      <p:sp>
        <p:nvSpPr>
          <p:cNvPr id="162" name="Rectangle"/>
          <p:cNvSpPr/>
          <p:nvPr/>
        </p:nvSpPr>
        <p:spPr>
          <a:xfrm>
            <a:off x="3852" y="6858000"/>
            <a:ext cx="12192001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Image" descr="Image"/>
          <p:cNvPicPr>
            <a:picLocks/>
          </p:cNvPicPr>
          <p:nvPr/>
        </p:nvPicPr>
        <p:blipFill>
          <a:blip r:embed="rId3"/>
          <a:srcRect l="2744" t="14000" r="11276" b="24147"/>
          <a:stretch>
            <a:fillRect/>
          </a:stretch>
        </p:blipFill>
        <p:spPr>
          <a:xfrm>
            <a:off x="0" y="6857999"/>
            <a:ext cx="12185927" cy="68580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sp>
        <p:nvSpPr>
          <p:cNvPr id="164" name="CN6103…"/>
          <p:cNvSpPr txBox="1"/>
          <p:nvPr/>
        </p:nvSpPr>
        <p:spPr>
          <a:xfrm>
            <a:off x="1025867" y="133231"/>
            <a:ext cx="10160671" cy="190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 b="1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lang="en-GB" dirty="0"/>
              <a:t>CN6000</a:t>
            </a:r>
            <a:endParaRPr dirty="0"/>
          </a:p>
          <a:p>
            <a:pPr>
              <a:defRPr sz="5800" b="1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lang="en-GB" dirty="0"/>
              <a:t>Final Year </a:t>
            </a:r>
            <a:r>
              <a:rPr dirty="0"/>
              <a:t>Project 20</a:t>
            </a:r>
            <a:r>
              <a:rPr lang="en-GB" dirty="0"/>
              <a:t>25</a:t>
            </a:r>
            <a:r>
              <a:rPr dirty="0"/>
              <a:t>/</a:t>
            </a:r>
            <a:r>
              <a:rPr lang="en-GB" dirty="0"/>
              <a:t>26</a:t>
            </a:r>
            <a:endParaRPr dirty="0"/>
          </a:p>
        </p:txBody>
      </p:sp>
      <p:sp>
        <p:nvSpPr>
          <p:cNvPr id="166" name="Rectangle"/>
          <p:cNvSpPr/>
          <p:nvPr/>
        </p:nvSpPr>
        <p:spPr>
          <a:xfrm>
            <a:off x="-6350" y="6858000"/>
            <a:ext cx="12192000" cy="6858000"/>
          </a:xfrm>
          <a:prstGeom prst="rect">
            <a:avLst/>
          </a:prstGeom>
          <a:solidFill>
            <a:srgbClr val="929292">
              <a:alpha val="50000"/>
            </a:srgbClr>
          </a:solidFill>
          <a:ln w="12700">
            <a:solidFill>
              <a:srgbClr val="929292">
                <a:alpha val="50000"/>
              </a:srgb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457200">
              <a:defRPr sz="30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BCB4D-90CE-4866-A1FF-6FFD316A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5391" y="12046374"/>
            <a:ext cx="3257970" cy="14410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3124200"/>
            <a:ext cx="16448468" cy="9372600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rgbClr val="0BCFC8"/>
                </a:solidFill>
              </a:rPr>
              <a:t>Aim</a:t>
            </a:r>
            <a:r>
              <a:rPr lang="en-GB" dirty="0"/>
              <a:t> is usually one single sentence that summarises the purpose of the project. What are you hoping to achieve? Let us see some examples:</a:t>
            </a:r>
          </a:p>
          <a:p>
            <a:pPr lvl="1"/>
            <a:r>
              <a:rPr lang="en-GB" dirty="0"/>
              <a:t>Design and develop software that better manages stocks at an SME using mobile scanners.</a:t>
            </a:r>
          </a:p>
          <a:p>
            <a:pPr lvl="1"/>
            <a:r>
              <a:rPr lang="en-GB" dirty="0"/>
              <a:t>Create an interactive dashboard to manage stock market predictions using a live data stream.</a:t>
            </a:r>
          </a:p>
          <a:p>
            <a:pPr lvl="1"/>
            <a:r>
              <a:rPr lang="en-GB" dirty="0"/>
              <a:t>Implement a local health app system for borough of Newham.</a:t>
            </a:r>
          </a:p>
          <a:p>
            <a:r>
              <a:rPr lang="en-GB" b="1" dirty="0"/>
              <a:t>Notice: </a:t>
            </a:r>
            <a:r>
              <a:rPr lang="en-GB" dirty="0"/>
              <a:t>Aim is about ‘What’ you want to do and not ‘How’. </a:t>
            </a:r>
          </a:p>
        </p:txBody>
      </p:sp>
    </p:spTree>
    <p:extLst>
      <p:ext uri="{BB962C8B-B14F-4D97-AF65-F5344CB8AC3E}">
        <p14:creationId xmlns:p14="http://schemas.microsoft.com/office/powerpoint/2010/main" val="1127068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15508310" cy="93726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Objectives</a:t>
            </a:r>
            <a:r>
              <a:rPr lang="en-GB" dirty="0"/>
              <a:t> has to be multiple lines in bullet points. Minimum of four but as much as eight points. Have to outline how you will do the project.</a:t>
            </a:r>
          </a:p>
          <a:p>
            <a:pPr lvl="2"/>
            <a:r>
              <a:rPr lang="en-GB" b="1" dirty="0"/>
              <a:t>Strongly recommended to have four elements:</a:t>
            </a:r>
          </a:p>
          <a:p>
            <a:pPr marL="2819400" lvl="3" indent="-914400">
              <a:buFont typeface="+mj-lt"/>
              <a:buAutoNum type="arabicPeriod"/>
            </a:pPr>
            <a:r>
              <a:rPr lang="en-GB" dirty="0">
                <a:solidFill>
                  <a:srgbClr val="0070C0"/>
                </a:solidFill>
              </a:rPr>
              <a:t>Theoretical Research</a:t>
            </a:r>
          </a:p>
          <a:p>
            <a:pPr marL="2819400" lvl="3" indent="-914400">
              <a:buFont typeface="+mj-lt"/>
              <a:buAutoNum type="arabicPeriod"/>
            </a:pPr>
            <a:r>
              <a:rPr lang="en-GB" dirty="0">
                <a:solidFill>
                  <a:srgbClr val="00B0F0"/>
                </a:solidFill>
              </a:rPr>
              <a:t>Field Research: Qualitative verse quantitative</a:t>
            </a:r>
          </a:p>
          <a:p>
            <a:pPr marL="2819400" lvl="3" indent="-9144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Practical: application and testing</a:t>
            </a:r>
          </a:p>
          <a:p>
            <a:pPr marL="2819400" lvl="3" indent="-914400">
              <a:buFont typeface="+mj-lt"/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Reflection: Going forward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9367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827986"/>
            <a:ext cx="15366643" cy="10591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4400" b="1" dirty="0">
                <a:solidFill>
                  <a:schemeClr val="tx1"/>
                </a:solidFill>
              </a:rPr>
              <a:t>Aim: </a:t>
            </a:r>
            <a:r>
              <a:rPr lang="en-GB" sz="4400" dirty="0">
                <a:solidFill>
                  <a:schemeClr val="tx1"/>
                </a:solidFill>
              </a:rPr>
              <a:t>Design and develop a software that better manages stocks at an SME using mobile scanners.</a:t>
            </a:r>
          </a:p>
          <a:p>
            <a:pPr marL="127000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6904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345" y="2763592"/>
            <a:ext cx="14130024" cy="105918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en-GB" sz="4800" b="1" dirty="0">
                <a:solidFill>
                  <a:schemeClr val="tx1"/>
                </a:solidFill>
              </a:rPr>
              <a:t>Aim: </a:t>
            </a:r>
            <a:r>
              <a:rPr lang="en-GB" sz="4800" dirty="0">
                <a:solidFill>
                  <a:schemeClr val="tx1"/>
                </a:solidFill>
              </a:rPr>
              <a:t>Design and develop a software that better manages stocks at an SME using mobile scanners.</a:t>
            </a:r>
          </a:p>
          <a:p>
            <a:pPr>
              <a:spcBef>
                <a:spcPts val="600"/>
              </a:spcBef>
            </a:pPr>
            <a:r>
              <a:rPr lang="en-GB" sz="4800" b="1" dirty="0">
                <a:solidFill>
                  <a:schemeClr val="tx1"/>
                </a:solidFill>
              </a:rPr>
              <a:t>Objectives: </a:t>
            </a:r>
          </a:p>
          <a:p>
            <a:pPr lvl="1">
              <a:spcBef>
                <a:spcPts val="600"/>
              </a:spcBef>
            </a:pPr>
            <a:r>
              <a:rPr lang="en-GB" sz="4800" dirty="0">
                <a:solidFill>
                  <a:schemeClr val="tx1"/>
                </a:solidFill>
              </a:rPr>
              <a:t>By the end of this project, I will be able: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70C0"/>
                </a:solidFill>
              </a:rPr>
              <a:t>To research different software related to stock management.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70C0"/>
                </a:solidFill>
              </a:rPr>
              <a:t>To research the literature on the design relating to stock management using mobile apps.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B0F0"/>
                </a:solidFill>
              </a:rPr>
              <a:t>To conduct a survey of SME business on use of mobile app for stock management. 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B0F0"/>
                </a:solidFill>
              </a:rPr>
              <a:t>To use quantitative analysis on the survey findings.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B050"/>
                </a:solidFill>
              </a:rPr>
              <a:t>To design and implement a demo stock management database linked to app frontend.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00B050"/>
                </a:solidFill>
              </a:rPr>
              <a:t>To test app for functionality and design.</a:t>
            </a:r>
          </a:p>
          <a:p>
            <a:pPr lvl="2">
              <a:spcBef>
                <a:spcPts val="600"/>
              </a:spcBef>
            </a:pPr>
            <a:r>
              <a:rPr lang="en-GB" sz="4800" dirty="0">
                <a:solidFill>
                  <a:srgbClr val="7030A0"/>
                </a:solidFill>
              </a:rPr>
              <a:t>To reflect on the outcomes, challenges, and suggest future research in this field. </a:t>
            </a:r>
          </a:p>
          <a:p>
            <a:pPr lvl="2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879E1-AD08-9E7A-352E-D14C2AA97239}"/>
              </a:ext>
            </a:extLst>
          </p:cNvPr>
          <p:cNvSpPr txBox="1"/>
          <p:nvPr/>
        </p:nvSpPr>
        <p:spPr>
          <a:xfrm>
            <a:off x="14661174" y="6382923"/>
            <a:ext cx="927148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70C0"/>
                </a:solidFill>
              </a:rPr>
              <a:t>Theoretical Research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F0"/>
                </a:solidFill>
              </a:rPr>
              <a:t>Field Research: Qualitative verse quantitative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50"/>
                </a:solidFill>
              </a:rPr>
              <a:t>Practical: application and testing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7030A0"/>
                </a:solidFill>
              </a:rPr>
              <a:t>Reflection: Going forward</a:t>
            </a:r>
          </a:p>
        </p:txBody>
      </p:sp>
    </p:spTree>
    <p:extLst>
      <p:ext uri="{BB962C8B-B14F-4D97-AF65-F5344CB8AC3E}">
        <p14:creationId xmlns:p14="http://schemas.microsoft.com/office/powerpoint/2010/main" val="1573269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8" y="3124200"/>
            <a:ext cx="15366643" cy="10591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4400" b="1" dirty="0">
                <a:solidFill>
                  <a:schemeClr val="tx1"/>
                </a:solidFill>
              </a:rPr>
              <a:t>Aim: </a:t>
            </a:r>
            <a:r>
              <a:rPr lang="en-US" sz="4400" dirty="0">
                <a:solidFill>
                  <a:schemeClr val="tx1"/>
                </a:solidFill>
              </a:rPr>
              <a:t>Create an interactive dashboard to managing stock market predictions using live data stream.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7620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8" y="3124200"/>
            <a:ext cx="14900033" cy="1059180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GB" sz="4000" b="1" dirty="0">
                <a:solidFill>
                  <a:schemeClr val="tx1"/>
                </a:solidFill>
              </a:rPr>
              <a:t>Aim: </a:t>
            </a:r>
            <a:r>
              <a:rPr lang="en-US" sz="4000" dirty="0">
                <a:solidFill>
                  <a:schemeClr val="tx1"/>
                </a:solidFill>
              </a:rPr>
              <a:t>Create an interactive dashboard to manage stock market predictions using a live data stream.</a:t>
            </a:r>
          </a:p>
          <a:p>
            <a:pPr>
              <a:spcBef>
                <a:spcPts val="600"/>
              </a:spcBef>
            </a:pPr>
            <a:r>
              <a:rPr lang="en-GB" sz="4000" b="1" dirty="0">
                <a:solidFill>
                  <a:schemeClr val="tx1"/>
                </a:solidFill>
              </a:rPr>
              <a:t>Objectives: </a:t>
            </a:r>
          </a:p>
          <a:p>
            <a:pPr lvl="1">
              <a:spcBef>
                <a:spcPts val="600"/>
              </a:spcBef>
            </a:pPr>
            <a:r>
              <a:rPr lang="en-GB" sz="4000" dirty="0">
                <a:solidFill>
                  <a:schemeClr val="tx1"/>
                </a:solidFill>
              </a:rPr>
              <a:t>By the end of this project, I will be able: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70C0"/>
                </a:solidFill>
              </a:rPr>
              <a:t>To research different stock market prediction formulas in the literature.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70C0"/>
                </a:solidFill>
              </a:rPr>
              <a:t>To research approaches and risks to live data stream connectivity.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50"/>
                </a:solidFill>
              </a:rPr>
              <a:t>To design and implement a demo stock market dashboard system.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50"/>
                </a:solidFill>
              </a:rPr>
              <a:t>To test system for functionality and report on accuracy.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F0"/>
                </a:solidFill>
              </a:rPr>
              <a:t>To conduct interview with stock market investors on the design and functionality of the software.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F0"/>
                </a:solidFill>
              </a:rPr>
              <a:t>To use qualitative data analysis tools and identify themes for improvements.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7030A0"/>
                </a:solidFill>
              </a:rPr>
              <a:t>To reflect on the outcomes, challenges, and suggest further development of the software. </a:t>
            </a:r>
          </a:p>
          <a:p>
            <a:pPr lvl="2"/>
            <a:endParaRPr lang="en-GB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6FB3E-DAD2-75CC-B1E5-8BA4AC420265}"/>
              </a:ext>
            </a:extLst>
          </p:cNvPr>
          <p:cNvSpPr txBox="1"/>
          <p:nvPr/>
        </p:nvSpPr>
        <p:spPr>
          <a:xfrm>
            <a:off x="14661174" y="6382923"/>
            <a:ext cx="927148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70C0"/>
                </a:solidFill>
              </a:rPr>
              <a:t>Theoretical Research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F0"/>
                </a:solidFill>
              </a:rPr>
              <a:t>Field Research: Qualitative verse quantitative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50"/>
                </a:solidFill>
              </a:rPr>
              <a:t>Practical: application and testing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7030A0"/>
                </a:solidFill>
              </a:rPr>
              <a:t>Reflection: Going forward</a:t>
            </a:r>
          </a:p>
        </p:txBody>
      </p:sp>
    </p:spTree>
    <p:extLst>
      <p:ext uri="{BB962C8B-B14F-4D97-AF65-F5344CB8AC3E}">
        <p14:creationId xmlns:p14="http://schemas.microsoft.com/office/powerpoint/2010/main" val="2936902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8" y="3124200"/>
            <a:ext cx="15366643" cy="10591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4800" b="1" dirty="0">
                <a:solidFill>
                  <a:schemeClr val="tx1"/>
                </a:solidFill>
              </a:rPr>
              <a:t>Aim: </a:t>
            </a:r>
            <a:r>
              <a:rPr lang="en-US" sz="4800" dirty="0">
                <a:solidFill>
                  <a:schemeClr val="tx1"/>
                </a:solidFill>
              </a:rPr>
              <a:t>Implement a local health app system for borough of </a:t>
            </a:r>
            <a:r>
              <a:rPr lang="en-US" sz="4800" dirty="0" err="1">
                <a:solidFill>
                  <a:schemeClr val="tx1"/>
                </a:solidFill>
              </a:rPr>
              <a:t>Newham</a:t>
            </a:r>
            <a:r>
              <a:rPr lang="en-US" sz="4800" dirty="0">
                <a:solidFill>
                  <a:schemeClr val="tx1"/>
                </a:solidFill>
              </a:rPr>
              <a:t>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668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542-2EB8-428C-A55B-6028A461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 and 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36B26-7EF6-416C-AE89-096BD55E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8" y="3124200"/>
            <a:ext cx="15093464" cy="10591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4000" b="1" dirty="0">
                <a:solidFill>
                  <a:schemeClr val="tx1"/>
                </a:solidFill>
              </a:rPr>
              <a:t>Aim: </a:t>
            </a:r>
            <a:r>
              <a:rPr lang="en-US" sz="4000" dirty="0">
                <a:solidFill>
                  <a:schemeClr val="tx1"/>
                </a:solidFill>
              </a:rPr>
              <a:t>Implement a local health app system for the borough of </a:t>
            </a:r>
            <a:r>
              <a:rPr lang="en-US" sz="4000" dirty="0" err="1">
                <a:solidFill>
                  <a:schemeClr val="tx1"/>
                </a:solidFill>
              </a:rPr>
              <a:t>Newham</a:t>
            </a:r>
            <a:r>
              <a:rPr lang="en-US" sz="40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GB" sz="4000" b="1" dirty="0">
                <a:solidFill>
                  <a:schemeClr val="tx1"/>
                </a:solidFill>
              </a:rPr>
              <a:t>Objectives: </a:t>
            </a:r>
          </a:p>
          <a:p>
            <a:pPr lvl="1">
              <a:spcBef>
                <a:spcPts val="600"/>
              </a:spcBef>
            </a:pPr>
            <a:r>
              <a:rPr lang="en-GB" sz="4000" dirty="0">
                <a:solidFill>
                  <a:schemeClr val="tx1"/>
                </a:solidFill>
              </a:rPr>
              <a:t>By the end of this project, I will be able: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70C0"/>
                </a:solidFill>
              </a:rPr>
              <a:t>To research current literature of use of health apps and their impact.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70C0"/>
                </a:solidFill>
              </a:rPr>
              <a:t>To conduct research of current health facilities and activities in Newham.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F0"/>
                </a:solidFill>
              </a:rPr>
              <a:t>To use qualitative data tools to identify themes and requirements using focus groups.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50"/>
                </a:solidFill>
              </a:rPr>
              <a:t>To design and implement a demo health app for Newham.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00B050"/>
                </a:solidFill>
              </a:rPr>
              <a:t>To test the app for functionality and report on accuracy.</a:t>
            </a:r>
          </a:p>
          <a:p>
            <a:pPr lvl="2">
              <a:spcBef>
                <a:spcPts val="600"/>
              </a:spcBef>
            </a:pPr>
            <a:r>
              <a:rPr lang="en-GB" sz="4000" dirty="0">
                <a:solidFill>
                  <a:srgbClr val="7030A0"/>
                </a:solidFill>
              </a:rPr>
              <a:t>To reflect on the outcomes, challenges, and suggest further development of the app. </a:t>
            </a:r>
          </a:p>
          <a:p>
            <a:pPr lvl="2"/>
            <a:endParaRPr lang="en-GB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A2965-274E-5112-478C-DB7DE6015DF7}"/>
              </a:ext>
            </a:extLst>
          </p:cNvPr>
          <p:cNvSpPr txBox="1"/>
          <p:nvPr/>
        </p:nvSpPr>
        <p:spPr>
          <a:xfrm>
            <a:off x="15112512" y="6576353"/>
            <a:ext cx="927148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70C0"/>
                </a:solidFill>
              </a:rPr>
              <a:t>Theoretical Research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F0"/>
                </a:solidFill>
              </a:rPr>
              <a:t>Field Research: Qualitative verse quantitative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00B050"/>
                </a:solidFill>
              </a:rPr>
              <a:t>Practical: application and testing</a:t>
            </a:r>
          </a:p>
          <a:p>
            <a:pPr marL="2819400" lvl="3" indent="-914400" algn="l">
              <a:buFont typeface="+mj-lt"/>
              <a:buAutoNum type="arabicPeriod"/>
            </a:pPr>
            <a:r>
              <a:rPr lang="en-GB" sz="3200" dirty="0">
                <a:solidFill>
                  <a:srgbClr val="7030A0"/>
                </a:solidFill>
              </a:rPr>
              <a:t>Reflection: Going forward</a:t>
            </a:r>
          </a:p>
        </p:txBody>
      </p:sp>
    </p:spTree>
    <p:extLst>
      <p:ext uri="{BB962C8B-B14F-4D97-AF65-F5344CB8AC3E}">
        <p14:creationId xmlns:p14="http://schemas.microsoft.com/office/powerpoint/2010/main" val="1604569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AAF29-CAFA-4D90-9F84-0B84725B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0D0CA"/>
                </a:solidFill>
              </a:rPr>
              <a:t>Supervisors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D032F2-1941-4DD0-A2FD-6559B304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124200"/>
            <a:ext cx="19753385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Supervisors are responsible for providing students with help and guidance throughout their project assessment.</a:t>
            </a:r>
          </a:p>
          <a:p>
            <a:pPr>
              <a:spcBef>
                <a:spcPts val="1200"/>
              </a:spcBef>
            </a:pPr>
            <a:r>
              <a:rPr lang="en-US" dirty="0"/>
              <a:t>The responsibilities of the supervisor include:</a:t>
            </a:r>
          </a:p>
          <a:p>
            <a:pPr marL="1905000" lvl="3" indent="0">
              <a:spcBef>
                <a:spcPts val="1200"/>
              </a:spcBef>
              <a:buNone/>
            </a:pPr>
            <a:r>
              <a:rPr lang="en-US" dirty="0"/>
              <a:t>1.	To give guidance about the nature of the </a:t>
            </a:r>
            <a:r>
              <a:rPr lang="en-US" b="1" dirty="0">
                <a:solidFill>
                  <a:srgbClr val="10D0CA"/>
                </a:solidFill>
              </a:rPr>
              <a:t>project enquiry </a:t>
            </a:r>
            <a:r>
              <a:rPr lang="en-US" dirty="0"/>
              <a:t>and the </a:t>
            </a:r>
            <a:r>
              <a:rPr lang="en-US" b="1" dirty="0">
                <a:solidFill>
                  <a:srgbClr val="10D0CA"/>
                </a:solidFill>
              </a:rPr>
              <a:t>standard of work </a:t>
            </a:r>
            <a:r>
              <a:rPr lang="en-US" dirty="0"/>
              <a:t>to be expected.</a:t>
            </a:r>
          </a:p>
          <a:p>
            <a:pPr marL="1905000" lvl="3" indent="0">
              <a:spcBef>
                <a:spcPts val="1200"/>
              </a:spcBef>
              <a:buNone/>
            </a:pPr>
            <a:r>
              <a:rPr lang="en-US" dirty="0"/>
              <a:t>2.	To advise students about the </a:t>
            </a:r>
            <a:r>
              <a:rPr lang="en-US" b="1" dirty="0">
                <a:solidFill>
                  <a:srgbClr val="10D0CA"/>
                </a:solidFill>
              </a:rPr>
              <a:t>planning of the project</a:t>
            </a:r>
            <a:r>
              <a:rPr lang="en-US" dirty="0">
                <a:solidFill>
                  <a:srgbClr val="10D0CA"/>
                </a:solidFill>
              </a:rPr>
              <a:t> </a:t>
            </a:r>
            <a:r>
              <a:rPr lang="en-US" dirty="0"/>
              <a:t>and to discuss a timetable.</a:t>
            </a:r>
          </a:p>
          <a:p>
            <a:pPr marL="1905000" lvl="3" indent="0">
              <a:spcBef>
                <a:spcPts val="1200"/>
              </a:spcBef>
              <a:buNone/>
            </a:pPr>
            <a:r>
              <a:rPr lang="en-US" dirty="0"/>
              <a:t>3.	To </a:t>
            </a:r>
            <a:r>
              <a:rPr lang="en-US" b="1" dirty="0">
                <a:solidFill>
                  <a:srgbClr val="10D0CA"/>
                </a:solidFill>
              </a:rPr>
              <a:t>encourage students </a:t>
            </a:r>
            <a:r>
              <a:rPr lang="en-US" dirty="0"/>
              <a:t>to acquire and maintain familiarity with relevant developments in their subject.</a:t>
            </a:r>
          </a:p>
          <a:p>
            <a:pPr marL="1905000" lvl="3" indent="0">
              <a:spcBef>
                <a:spcPts val="1200"/>
              </a:spcBef>
              <a:buNone/>
            </a:pPr>
            <a:r>
              <a:rPr lang="en-US" dirty="0"/>
              <a:t>4.	To give advice about the quality of the work and </a:t>
            </a:r>
            <a:r>
              <a:rPr lang="en-US" b="1" dirty="0">
                <a:solidFill>
                  <a:srgbClr val="10D0CA"/>
                </a:solidFill>
              </a:rPr>
              <a:t>areas to improve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DA443-5119-421B-A008-0F6D5B4A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472" y="-131606"/>
            <a:ext cx="9003528" cy="29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07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AAF29-CAFA-4D90-9F84-0B84725B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0D0CA"/>
                </a:solidFill>
              </a:rPr>
              <a:t>Supervisors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D032F2-1941-4DD0-A2FD-6559B304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124200"/>
            <a:ext cx="21986631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The responsibilities of the supervisor include:</a:t>
            </a:r>
          </a:p>
          <a:p>
            <a:pPr marL="1270000" lvl="2" indent="0">
              <a:spcBef>
                <a:spcPts val="1200"/>
              </a:spcBef>
              <a:buNone/>
            </a:pPr>
            <a:r>
              <a:rPr lang="en-US" dirty="0"/>
              <a:t>5.	To </a:t>
            </a:r>
            <a:r>
              <a:rPr lang="en-US" dirty="0">
                <a:solidFill>
                  <a:srgbClr val="10D0CA"/>
                </a:solidFill>
              </a:rPr>
              <a:t>maintain contact through project meetings</a:t>
            </a:r>
            <a:r>
              <a:rPr lang="en-US" dirty="0"/>
              <a:t>. The frequency and nature of these sessions will vary depending on the characteristics of the topic and the requirements of the discipline.</a:t>
            </a:r>
          </a:p>
          <a:p>
            <a:pPr marL="1270000" lvl="2" indent="0">
              <a:spcBef>
                <a:spcPts val="1200"/>
              </a:spcBef>
              <a:buNone/>
            </a:pPr>
            <a:r>
              <a:rPr lang="en-US" dirty="0"/>
              <a:t>6.	To </a:t>
            </a:r>
            <a:r>
              <a:rPr lang="en-US" b="1" dirty="0">
                <a:solidFill>
                  <a:srgbClr val="10D0CA"/>
                </a:solidFill>
              </a:rPr>
              <a:t>be accessible to the student </a:t>
            </a:r>
            <a:r>
              <a:rPr lang="en-US" dirty="0"/>
              <a:t>at other appropriate and reasonable times when advice may be needed.</a:t>
            </a:r>
          </a:p>
          <a:p>
            <a:pPr marL="1270000" lvl="2" indent="0">
              <a:spcBef>
                <a:spcPts val="1200"/>
              </a:spcBef>
              <a:buNone/>
            </a:pPr>
            <a:r>
              <a:rPr lang="en-US" dirty="0"/>
              <a:t>7.	To give advice on the preparation of a dissertation and </a:t>
            </a:r>
            <a:r>
              <a:rPr lang="en-US" b="1" dirty="0">
                <a:solidFill>
                  <a:srgbClr val="10D0CA"/>
                </a:solidFill>
              </a:rPr>
              <a:t>advise the student if the standard </a:t>
            </a:r>
            <a:r>
              <a:rPr lang="en-US" dirty="0"/>
              <a:t>of English is inadequate.</a:t>
            </a:r>
          </a:p>
          <a:p>
            <a:pPr marL="1270000" lvl="2" indent="0">
              <a:spcBef>
                <a:spcPts val="1200"/>
              </a:spcBef>
              <a:buNone/>
            </a:pPr>
            <a:r>
              <a:rPr lang="en-US" dirty="0"/>
              <a:t>9.	To </a:t>
            </a:r>
            <a:r>
              <a:rPr lang="en-US" b="1" dirty="0">
                <a:solidFill>
                  <a:srgbClr val="10D0CA"/>
                </a:solidFill>
              </a:rPr>
              <a:t>read a draft section(s) </a:t>
            </a:r>
            <a:r>
              <a:rPr lang="en-US" dirty="0"/>
              <a:t>of the student’s dissertation once only. Further readings are at the discretion of the dissertation supervisor/tutor.</a:t>
            </a:r>
          </a:p>
          <a:p>
            <a:pPr marL="1270000" lvl="2" indent="0">
              <a:spcBef>
                <a:spcPts val="1200"/>
              </a:spcBef>
              <a:buNone/>
            </a:pPr>
            <a:endParaRPr lang="en-US" dirty="0"/>
          </a:p>
          <a:p>
            <a:pPr marL="1270000" lvl="2" indent="0">
              <a:spcBef>
                <a:spcPts val="1200"/>
              </a:spcBef>
              <a:buNone/>
            </a:pPr>
            <a:endParaRPr lang="en-US" dirty="0"/>
          </a:p>
          <a:p>
            <a:pPr marL="1270000" lvl="2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D349-3CB4-4B5E-9115-69B34ACC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472" y="-131606"/>
            <a:ext cx="9003528" cy="29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37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0"/>
            <a:ext cx="12192001" cy="13716000"/>
          </a:xfrm>
          <a:prstGeom prst="rect">
            <a:avLst/>
          </a:prstGeom>
        </p:spPr>
      </p:pic>
      <p:sp>
        <p:nvSpPr>
          <p:cNvPr id="169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Lecture Content</a:t>
            </a:r>
            <a:endParaRPr b="1" dirty="0"/>
          </a:p>
        </p:txBody>
      </p:sp>
      <p:sp>
        <p:nvSpPr>
          <p:cNvPr id="170" name="Literature Survey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9600" indent="-609600" defTabSz="792479">
              <a:spcBef>
                <a:spcPts val="0"/>
              </a:spcBef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Quick review:</a:t>
            </a:r>
          </a:p>
          <a:p>
            <a:pPr marL="1066800" lvl="1" indent="-609600" defTabSz="792479">
              <a:spcBef>
                <a:spcPts val="0"/>
              </a:spcBef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The project proposal</a:t>
            </a:r>
            <a:endParaRPr dirty="0"/>
          </a:p>
          <a:p>
            <a:pPr marL="1505711" lvl="2" indent="-609600" defTabSz="792479">
              <a:spcBef>
                <a:spcPts val="1400"/>
              </a:spcBef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Research/Project Aim</a:t>
            </a:r>
          </a:p>
          <a:p>
            <a:pPr marL="1505711" lvl="2" indent="-609600" defTabSz="792479">
              <a:spcBef>
                <a:spcPts val="1400"/>
              </a:spcBef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Research/Project Objectives</a:t>
            </a:r>
          </a:p>
          <a:p>
            <a:pPr marL="1048511" lvl="1" indent="-609600" defTabSz="792479">
              <a:spcBef>
                <a:spcPts val="1400"/>
              </a:spcBef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Proposal approval process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Supervisors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Project Planning</a:t>
            </a:r>
          </a:p>
          <a:p>
            <a:pPr marL="635000" indent="-635000">
              <a:spcBef>
                <a:spcPts val="5900"/>
              </a:spcBef>
              <a:defRPr sz="50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Time Management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7AAF29-CAFA-4D90-9F84-0B84725B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0D0CA"/>
                </a:solidFill>
              </a:rPr>
              <a:t>Supervisors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D032F2-1941-4DD0-A2FD-6559B304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1634938" cy="9372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The responsibilities of the supervisor do </a:t>
            </a:r>
            <a:r>
              <a:rPr lang="en-US" b="1" dirty="0">
                <a:solidFill>
                  <a:srgbClr val="10D0CA"/>
                </a:solidFill>
                <a:latin typeface="Arial Black" panose="020B0A04020102020204" pitchFamily="34" charset="0"/>
              </a:rPr>
              <a:t>NOT</a:t>
            </a:r>
            <a:r>
              <a:rPr lang="en-US" dirty="0"/>
              <a:t> include: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 marL="914400" indent="-914400">
              <a:spcBef>
                <a:spcPts val="1200"/>
              </a:spcBef>
              <a:buFont typeface="+mj-lt"/>
              <a:buAutoNum type="arabicPeriod"/>
            </a:pPr>
            <a:r>
              <a:rPr lang="en-US" sz="4400" dirty="0"/>
              <a:t>To teach you how to do the project.</a:t>
            </a:r>
          </a:p>
          <a:p>
            <a:pPr marL="914400" indent="-914400">
              <a:spcBef>
                <a:spcPts val="1200"/>
              </a:spcBef>
              <a:buFont typeface="+mj-lt"/>
              <a:buAutoNum type="arabicPeriod"/>
            </a:pPr>
            <a:r>
              <a:rPr lang="en-US" sz="4400" dirty="0"/>
              <a:t>To correct your writing or your language.</a:t>
            </a:r>
          </a:p>
          <a:p>
            <a:pPr marL="914400" indent="-914400">
              <a:spcBef>
                <a:spcPts val="1200"/>
              </a:spcBef>
              <a:buFont typeface="+mj-lt"/>
              <a:buAutoNum type="arabicPeriod"/>
            </a:pPr>
            <a:r>
              <a:rPr lang="en-US" sz="4400" dirty="0"/>
              <a:t>To chase you or beg you to come to a meeting.</a:t>
            </a:r>
          </a:p>
          <a:p>
            <a:pPr marL="914400" indent="-914400">
              <a:spcBef>
                <a:spcPts val="1200"/>
              </a:spcBef>
              <a:buFont typeface="+mj-lt"/>
              <a:buAutoNum type="arabicPeriod"/>
            </a:pPr>
            <a:r>
              <a:rPr lang="en-US" sz="4400" dirty="0"/>
              <a:t>To promise you or tell you what grade you will get or are likely to get.</a:t>
            </a:r>
          </a:p>
          <a:p>
            <a:pPr marL="914400" indent="-9144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  <a:p>
            <a:pPr marL="1270000" lvl="2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1CDC4-340A-43D9-82A1-3971ADB15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472" y="-131606"/>
            <a:ext cx="9003528" cy="29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837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B905-DB71-4E0B-97CE-D77465C7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0D0CA"/>
                </a:solidFill>
              </a:rPr>
              <a:t>Break 1: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F0A3-E884-48CD-981F-436194333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you selected your topic? </a:t>
            </a:r>
          </a:p>
          <a:p>
            <a:r>
              <a:rPr lang="en-GB" dirty="0"/>
              <a:t>Have you selected your supervisor yet?</a:t>
            </a:r>
          </a:p>
          <a:p>
            <a:r>
              <a:rPr lang="en-GB" dirty="0"/>
              <a:t>Any questions about your role with your supervisor?</a:t>
            </a:r>
          </a:p>
          <a:p>
            <a:r>
              <a:rPr lang="en-GB" dirty="0"/>
              <a:t>Do you know when the deadline to select your supervisor?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4636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Project Planning</a:t>
            </a:r>
          </a:p>
        </p:txBody>
      </p:sp>
      <p:sp>
        <p:nvSpPr>
          <p:cNvPr id="18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0949137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You need to start early in planning your project.</a:t>
            </a:r>
          </a:p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By now, y</a:t>
            </a:r>
            <a:r>
              <a:rPr sz="4800" dirty="0" err="1"/>
              <a:t>ou</a:t>
            </a:r>
            <a:r>
              <a:rPr sz="4800" dirty="0"/>
              <a:t> </a:t>
            </a:r>
            <a:r>
              <a:rPr lang="en-GB" sz="4800" dirty="0"/>
              <a:t>should </a:t>
            </a:r>
            <a:r>
              <a:rPr sz="4800" dirty="0"/>
              <a:t>have a clear idea </a:t>
            </a:r>
            <a:r>
              <a:rPr lang="en-GB" sz="4800" dirty="0"/>
              <a:t>of your project’s overall purpose</a:t>
            </a:r>
            <a:r>
              <a:rPr sz="4800" dirty="0"/>
              <a:t> (</a:t>
            </a:r>
            <a:r>
              <a:rPr lang="en-GB" sz="4800" dirty="0" err="1"/>
              <a:t>ie</a:t>
            </a:r>
            <a:r>
              <a:rPr lang="en-GB" sz="4800" dirty="0"/>
              <a:t> your aim) and the means by which you will achieve your overall purpose (</a:t>
            </a:r>
            <a:r>
              <a:rPr lang="en-GB" sz="4800" dirty="0" err="1"/>
              <a:t>ie</a:t>
            </a:r>
            <a:r>
              <a:rPr lang="en-GB" sz="4800" dirty="0"/>
              <a:t> your objectives)</a:t>
            </a:r>
          </a:p>
        </p:txBody>
      </p:sp>
      <p:sp>
        <p:nvSpPr>
          <p:cNvPr id="18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Project Planning</a:t>
            </a:r>
          </a:p>
        </p:txBody>
      </p:sp>
      <p:sp>
        <p:nvSpPr>
          <p:cNvPr id="18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124985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You need to start early in planning your project.</a:t>
            </a:r>
          </a:p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By now, y</a:t>
            </a:r>
            <a:r>
              <a:rPr sz="4800" dirty="0" err="1"/>
              <a:t>ou</a:t>
            </a:r>
            <a:r>
              <a:rPr sz="4800" dirty="0"/>
              <a:t> </a:t>
            </a:r>
            <a:r>
              <a:rPr lang="en-GB" sz="4800" dirty="0"/>
              <a:t>should </a:t>
            </a:r>
            <a:r>
              <a:rPr sz="4800" dirty="0"/>
              <a:t>have a clear idea </a:t>
            </a:r>
            <a:r>
              <a:rPr lang="en-GB" sz="4800" dirty="0"/>
              <a:t>of your project’s overall purpose</a:t>
            </a:r>
            <a:r>
              <a:rPr sz="4800" dirty="0"/>
              <a:t> (</a:t>
            </a:r>
            <a:r>
              <a:rPr lang="en-GB" sz="4800" dirty="0" err="1"/>
              <a:t>ie</a:t>
            </a:r>
            <a:r>
              <a:rPr lang="en-GB" sz="4800" dirty="0"/>
              <a:t> your aim) and the means by which you will achieve your overall purpose (</a:t>
            </a:r>
            <a:r>
              <a:rPr lang="en-GB" sz="4800" dirty="0" err="1"/>
              <a:t>ie</a:t>
            </a:r>
            <a:r>
              <a:rPr lang="en-GB" sz="4800" dirty="0"/>
              <a:t> your objectives)</a:t>
            </a:r>
          </a:p>
          <a:p>
            <a:pPr marL="457200" indent="-457200">
              <a:lnSpc>
                <a:spcPct val="72000"/>
              </a:lnSpc>
              <a:defRPr sz="4200">
                <a:solidFill>
                  <a:srgbClr val="FF0000"/>
                </a:solidFill>
              </a:defRPr>
            </a:pPr>
            <a:r>
              <a:rPr lang="en-GB" sz="4800" b="1" dirty="0">
                <a:solidFill>
                  <a:srgbClr val="10D0CA"/>
                </a:solidFill>
              </a:rPr>
              <a:t>Your objectives will help you plan your project!</a:t>
            </a:r>
          </a:p>
          <a:p>
            <a:pPr marL="457200" indent="-457200">
              <a:lnSpc>
                <a:spcPct val="72000"/>
              </a:lnSpc>
              <a:defRPr sz="4200">
                <a:solidFill>
                  <a:srgbClr val="FF0000"/>
                </a:solidFill>
              </a:defRPr>
            </a:pPr>
            <a:r>
              <a:rPr lang="en-GB" sz="4800" b="1" dirty="0">
                <a:solidFill>
                  <a:srgbClr val="10D0CA"/>
                </a:solidFill>
              </a:rPr>
              <a:t>Without your project objectives finalised, you cannot start your project planning!!</a:t>
            </a:r>
            <a:endParaRPr sz="4800" b="1" dirty="0">
              <a:solidFill>
                <a:srgbClr val="10D0CA"/>
              </a:solidFill>
            </a:endParaRPr>
          </a:p>
        </p:txBody>
      </p:sp>
      <p:sp>
        <p:nvSpPr>
          <p:cNvPr id="18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03139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Project Planning</a:t>
            </a:r>
          </a:p>
        </p:txBody>
      </p:sp>
      <p:sp>
        <p:nvSpPr>
          <p:cNvPr id="18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019477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You need to start early in planning your project.</a:t>
            </a:r>
          </a:p>
          <a:p>
            <a:pPr marL="457200" indent="-457200">
              <a:lnSpc>
                <a:spcPct val="72000"/>
              </a:lnSpc>
              <a:defRPr sz="4200"/>
            </a:pPr>
            <a:r>
              <a:rPr lang="en-GB" sz="4800" dirty="0"/>
              <a:t>By now, y</a:t>
            </a:r>
            <a:r>
              <a:rPr sz="4800" dirty="0" err="1"/>
              <a:t>ou</a:t>
            </a:r>
            <a:r>
              <a:rPr sz="4800" dirty="0"/>
              <a:t> </a:t>
            </a:r>
            <a:r>
              <a:rPr lang="en-GB" sz="4800" dirty="0"/>
              <a:t>should </a:t>
            </a:r>
            <a:r>
              <a:rPr sz="4800" dirty="0"/>
              <a:t>have a clear idea </a:t>
            </a:r>
            <a:r>
              <a:rPr lang="en-GB" sz="4800" dirty="0"/>
              <a:t>of your project’s overall purpose</a:t>
            </a:r>
            <a:r>
              <a:rPr sz="4800" dirty="0"/>
              <a:t> (</a:t>
            </a:r>
            <a:r>
              <a:rPr lang="en-GB" sz="4800" dirty="0" err="1"/>
              <a:t>ie</a:t>
            </a:r>
            <a:r>
              <a:rPr lang="en-GB" sz="4800" dirty="0"/>
              <a:t> your aim) and the means by which you will achieve your overall purpose (</a:t>
            </a:r>
            <a:r>
              <a:rPr lang="en-GB" sz="4800" dirty="0" err="1"/>
              <a:t>ie</a:t>
            </a:r>
            <a:r>
              <a:rPr lang="en-GB" sz="4800" dirty="0"/>
              <a:t> your objectives)</a:t>
            </a:r>
          </a:p>
          <a:p>
            <a:pPr marL="457200" indent="-457200">
              <a:lnSpc>
                <a:spcPct val="72000"/>
              </a:lnSpc>
              <a:defRPr sz="4200">
                <a:solidFill>
                  <a:srgbClr val="FF0000"/>
                </a:solidFill>
              </a:defRPr>
            </a:pPr>
            <a:r>
              <a:rPr lang="en-GB" sz="4800" b="1" dirty="0">
                <a:solidFill>
                  <a:srgbClr val="10D0CA"/>
                </a:solidFill>
              </a:rPr>
              <a:t>Your objectives will help you plan your project!</a:t>
            </a:r>
          </a:p>
          <a:p>
            <a:pPr marL="457200" indent="-457200">
              <a:lnSpc>
                <a:spcPct val="72000"/>
              </a:lnSpc>
              <a:defRPr sz="4200">
                <a:solidFill>
                  <a:srgbClr val="FF0000"/>
                </a:solidFill>
              </a:defRPr>
            </a:pPr>
            <a:r>
              <a:rPr lang="en-GB" sz="4800" b="1" dirty="0">
                <a:solidFill>
                  <a:srgbClr val="10D0CA"/>
                </a:solidFill>
              </a:rPr>
              <a:t>Without your project objectives finalised, you cannot start your project planning!!</a:t>
            </a:r>
            <a:endParaRPr sz="4800" b="1" dirty="0">
              <a:solidFill>
                <a:srgbClr val="10D0CA"/>
              </a:solidFill>
            </a:endParaRPr>
          </a:p>
          <a:p>
            <a:pPr marL="457200" indent="-457200">
              <a:lnSpc>
                <a:spcPct val="72000"/>
              </a:lnSpc>
              <a:defRPr sz="4200"/>
            </a:pPr>
            <a:r>
              <a:rPr sz="4800" dirty="0"/>
              <a:t>Project </a:t>
            </a:r>
            <a:r>
              <a:rPr lang="en-GB" sz="4800" dirty="0"/>
              <a:t>objectives</a:t>
            </a:r>
            <a:r>
              <a:rPr sz="4800" dirty="0"/>
              <a:t> </a:t>
            </a:r>
            <a:r>
              <a:rPr lang="en-GB" sz="4800" dirty="0"/>
              <a:t>assist</a:t>
            </a:r>
            <a:r>
              <a:rPr sz="4800" dirty="0"/>
              <a:t> you by</a:t>
            </a:r>
          </a:p>
          <a:p>
            <a:pPr marL="1092200" lvl="1" indent="-457200">
              <a:lnSpc>
                <a:spcPct val="72000"/>
              </a:lnSpc>
              <a:spcBef>
                <a:spcPts val="1000"/>
              </a:spcBef>
              <a:buClr>
                <a:srgbClr val="B6BF00"/>
              </a:buClr>
              <a:defRPr sz="3600"/>
            </a:pPr>
            <a:r>
              <a:rPr sz="4800" dirty="0"/>
              <a:t>identifying the work you need to perform,</a:t>
            </a:r>
          </a:p>
          <a:p>
            <a:pPr marL="1092200" lvl="1" indent="-457200">
              <a:lnSpc>
                <a:spcPct val="72000"/>
              </a:lnSpc>
              <a:spcBef>
                <a:spcPts val="1000"/>
              </a:spcBef>
              <a:buClr>
                <a:srgbClr val="B6BF00"/>
              </a:buClr>
              <a:defRPr sz="3600"/>
            </a:pPr>
            <a:r>
              <a:rPr sz="4800" dirty="0"/>
              <a:t>clarifying the order in which you should tackle the </a:t>
            </a:r>
            <a:r>
              <a:rPr lang="en-GB" sz="4800" dirty="0"/>
              <a:t>tasks.</a:t>
            </a:r>
          </a:p>
          <a:p>
            <a:pPr marL="1092200" lvl="1" indent="-457200">
              <a:lnSpc>
                <a:spcPct val="72000"/>
              </a:lnSpc>
              <a:spcBef>
                <a:spcPts val="1000"/>
              </a:spcBef>
              <a:buClr>
                <a:srgbClr val="B6BF00"/>
              </a:buClr>
              <a:defRPr sz="3600"/>
            </a:pPr>
            <a:r>
              <a:rPr lang="en-GB" sz="4800" dirty="0"/>
              <a:t>Set the milestones of your project.</a:t>
            </a:r>
            <a:endParaRPr sz="4800" dirty="0"/>
          </a:p>
        </p:txBody>
      </p:sp>
      <p:sp>
        <p:nvSpPr>
          <p:cNvPr id="18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1718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On Project Planning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1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3962845" cy="937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676909">
              <a:lnSpc>
                <a:spcPct val="110000"/>
              </a:lnSpc>
              <a:spcBef>
                <a:spcPts val="3600"/>
              </a:spcBef>
              <a:buSzTx/>
              <a:buNone/>
              <a:defRPr sz="3443"/>
            </a:pPr>
            <a:r>
              <a:rPr sz="4400" dirty="0"/>
              <a:t>Project planning can be modeled by a series of six </a:t>
            </a:r>
            <a:r>
              <a:rPr lang="en-GB" sz="4400" dirty="0"/>
              <a:t>tools</a:t>
            </a:r>
            <a:r>
              <a:rPr sz="4400" dirty="0"/>
              <a:t>: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Work breakdown,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Time estimates,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Milestone identification,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Activity sequencing,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Scheduling, </a:t>
            </a:r>
          </a:p>
          <a:p>
            <a:pPr marL="843533" indent="-843533" defTabSz="676909">
              <a:lnSpc>
                <a:spcPct val="110000"/>
              </a:lnSpc>
              <a:spcBef>
                <a:spcPts val="3600"/>
              </a:spcBef>
              <a:buFontTx/>
              <a:buAutoNum type="arabicPeriod"/>
              <a:defRPr sz="3443"/>
            </a:pPr>
            <a:r>
              <a:rPr sz="4400" dirty="0"/>
              <a:t>Re-planning.</a:t>
            </a:r>
            <a:endParaRPr lang="en-GB" sz="4400" dirty="0"/>
          </a:p>
          <a:p>
            <a:pPr marL="0" indent="0" defTabSz="676909">
              <a:lnSpc>
                <a:spcPct val="110000"/>
              </a:lnSpc>
              <a:spcBef>
                <a:spcPts val="3600"/>
              </a:spcBef>
              <a:buNone/>
              <a:defRPr sz="3443"/>
            </a:pPr>
            <a:r>
              <a:rPr lang="en-GB" sz="4400" dirty="0"/>
              <a:t>You don’t need to use all of them, but you should try to at least use three of them. </a:t>
            </a:r>
            <a:r>
              <a:rPr sz="4400" dirty="0"/>
              <a:t> </a:t>
            </a:r>
          </a:p>
        </p:txBody>
      </p:sp>
      <p:sp>
        <p:nvSpPr>
          <p:cNvPr id="18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Work Breakdown</a:t>
            </a:r>
            <a:r>
              <a:rPr lang="en-GB" b="1" dirty="0">
                <a:solidFill>
                  <a:srgbClr val="10D0CA"/>
                </a:solidFill>
              </a:rPr>
              <a:t>: Break this bundle in half!</a:t>
            </a:r>
            <a:endParaRPr b="1" dirty="0">
              <a:solidFill>
                <a:srgbClr val="10D0CA"/>
              </a:solidFill>
            </a:endParaRPr>
          </a:p>
        </p:txBody>
      </p:sp>
      <p:sp>
        <p:nvSpPr>
          <p:cNvPr id="19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2050" name="Picture 2" descr="Men&amp;#39;s makeup goes mainstream with CVS rollout">
            <a:extLst>
              <a:ext uri="{FF2B5EF4-FFF2-40B4-BE49-F238E27FC236}">
                <a16:creationId xmlns:a16="http://schemas.microsoft.com/office/drawing/2014/main" id="{FD3DCC08-6EEE-475B-9631-D6E9B1A9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1" y="4573489"/>
            <a:ext cx="10039294" cy="75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979DF-3ADE-476F-8670-D6A5353C58AC}"/>
              </a:ext>
            </a:extLst>
          </p:cNvPr>
          <p:cNvSpPr txBox="1"/>
          <p:nvPr/>
        </p:nvSpPr>
        <p:spPr>
          <a:xfrm>
            <a:off x="661771" y="3069927"/>
            <a:ext cx="194022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The principle of WB is that taking a big problem on in one go is difficult.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Work Breakdown</a:t>
            </a:r>
            <a:r>
              <a:rPr lang="en-GB" b="1" dirty="0">
                <a:solidFill>
                  <a:srgbClr val="10D0CA"/>
                </a:solidFill>
              </a:rPr>
              <a:t>: Separate the bundle into individual straws</a:t>
            </a:r>
            <a:endParaRPr b="1" dirty="0">
              <a:solidFill>
                <a:srgbClr val="10D0CA"/>
              </a:solidFill>
            </a:endParaRPr>
          </a:p>
        </p:txBody>
      </p:sp>
      <p:sp>
        <p:nvSpPr>
          <p:cNvPr id="19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892D66D-AE8E-4B88-8E37-9CB35CEC6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C6AB4-C56B-4FB6-A992-63D7C390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5546351"/>
            <a:ext cx="10407893" cy="4803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54C85-3DFA-4413-B066-B7465B1F9C92}"/>
              </a:ext>
            </a:extLst>
          </p:cNvPr>
          <p:cNvSpPr txBox="1"/>
          <p:nvPr/>
        </p:nvSpPr>
        <p:spPr>
          <a:xfrm>
            <a:off x="714524" y="3556358"/>
            <a:ext cx="194022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Divide and conquer! </a:t>
            </a:r>
          </a:p>
        </p:txBody>
      </p:sp>
    </p:spTree>
    <p:extLst>
      <p:ext uri="{BB962C8B-B14F-4D97-AF65-F5344CB8AC3E}">
        <p14:creationId xmlns:p14="http://schemas.microsoft.com/office/powerpoint/2010/main" val="4394216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Work Breakdown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336000" cy="9372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Bef>
                <a:spcPts val="2400"/>
              </a:spcBef>
              <a:defRPr sz="3800">
                <a:solidFill>
                  <a:srgbClr val="92D050"/>
                </a:solidFill>
              </a:defRPr>
            </a:pPr>
            <a:r>
              <a:rPr sz="4400" b="1" dirty="0">
                <a:solidFill>
                  <a:srgbClr val="10D0CA"/>
                </a:solidFill>
              </a:rPr>
              <a:t>Breaking your work </a:t>
            </a:r>
            <a:r>
              <a:rPr lang="en-GB" sz="4400" b="1" dirty="0">
                <a:solidFill>
                  <a:srgbClr val="10D0CA"/>
                </a:solidFill>
              </a:rPr>
              <a:t>down into smaller and more achievable tasks</a:t>
            </a:r>
            <a:r>
              <a:rPr sz="4400" dirty="0"/>
              <a:t>.</a:t>
            </a:r>
            <a:r>
              <a:rPr lang="en-GB" sz="4400" dirty="0"/>
              <a:t> </a:t>
            </a:r>
            <a:r>
              <a:rPr lang="en-GB" sz="4400" dirty="0">
                <a:solidFill>
                  <a:schemeClr val="accent3">
                    <a:lumMod val="50000"/>
                  </a:schemeClr>
                </a:solidFill>
              </a:rPr>
              <a:t>Start with the aim and then identify the objectives (approx. 6)</a:t>
            </a:r>
            <a:endParaRPr sz="44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2400"/>
              </a:spcBef>
              <a:defRPr sz="3800"/>
            </a:pPr>
            <a:r>
              <a:rPr sz="4400" dirty="0"/>
              <a:t>To achieve these objectives, you need to break them into lower levels </a:t>
            </a:r>
            <a:r>
              <a:rPr lang="en-GB" sz="4400" dirty="0"/>
              <a:t>until you reach manageable tasks</a:t>
            </a:r>
            <a:r>
              <a:rPr sz="4400" dirty="0"/>
              <a:t>.</a:t>
            </a:r>
          </a:p>
          <a:p>
            <a:pPr marL="457200" indent="-457200">
              <a:lnSpc>
                <a:spcPct val="110000"/>
              </a:lnSpc>
              <a:spcBef>
                <a:spcPts val="2400"/>
              </a:spcBef>
              <a:defRPr sz="3800"/>
            </a:pPr>
            <a:r>
              <a:rPr sz="4400" dirty="0"/>
              <a:t>After this first round, you may find that some </a:t>
            </a:r>
            <a:r>
              <a:rPr lang="en-GB" sz="4400" dirty="0"/>
              <a:t>tasks</a:t>
            </a:r>
            <a:r>
              <a:rPr sz="4400" dirty="0"/>
              <a:t> can be broken down further. However, at some point, you </a:t>
            </a:r>
            <a:r>
              <a:rPr lang="en-GB" sz="4400" dirty="0"/>
              <a:t>need to</a:t>
            </a:r>
            <a:r>
              <a:rPr sz="4400" dirty="0"/>
              <a:t> stop </a:t>
            </a:r>
            <a:r>
              <a:rPr lang="en-GB" sz="4400" dirty="0"/>
              <a:t>decomposing</a:t>
            </a:r>
            <a:r>
              <a:rPr sz="4400" dirty="0"/>
              <a:t>. </a:t>
            </a:r>
            <a:endParaRPr lang="en-GB" sz="4400" dirty="0"/>
          </a:p>
          <a:p>
            <a:pPr marL="1092200" lvl="1" indent="-457200">
              <a:lnSpc>
                <a:spcPct val="110000"/>
              </a:lnSpc>
              <a:spcBef>
                <a:spcPts val="2400"/>
              </a:spcBef>
              <a:defRPr sz="3800"/>
            </a:pPr>
            <a:r>
              <a:rPr sz="4400" dirty="0">
                <a:solidFill>
                  <a:srgbClr val="10D0CA"/>
                </a:solidFill>
              </a:rPr>
              <a:t>For </a:t>
            </a:r>
            <a:r>
              <a:rPr lang="en-GB" sz="4400" dirty="0">
                <a:solidFill>
                  <a:srgbClr val="10D0CA"/>
                </a:solidFill>
              </a:rPr>
              <a:t>example</a:t>
            </a:r>
            <a:r>
              <a:rPr sz="4400" dirty="0">
                <a:solidFill>
                  <a:srgbClr val="10D0CA"/>
                </a:solidFill>
              </a:rPr>
              <a:t>, </a:t>
            </a:r>
            <a:r>
              <a:rPr lang="en-GB" sz="4400" dirty="0">
                <a:solidFill>
                  <a:srgbClr val="10D0CA"/>
                </a:solidFill>
              </a:rPr>
              <a:t>it is not generally useful to</a:t>
            </a:r>
            <a:r>
              <a:rPr sz="4400" dirty="0">
                <a:solidFill>
                  <a:srgbClr val="10D0CA"/>
                </a:solidFill>
              </a:rPr>
              <a:t> identify tasks which will take you </a:t>
            </a:r>
            <a:r>
              <a:rPr lang="en-GB" sz="4400" dirty="0">
                <a:solidFill>
                  <a:srgbClr val="10D0CA"/>
                </a:solidFill>
              </a:rPr>
              <a:t>a few weeks but more those that would take a </a:t>
            </a:r>
            <a:r>
              <a:rPr lang="en-GB" sz="4400" b="1" dirty="0">
                <a:solidFill>
                  <a:srgbClr val="10D0CA"/>
                </a:solidFill>
              </a:rPr>
              <a:t>day or two to complete</a:t>
            </a:r>
            <a:r>
              <a:rPr lang="en-GB" sz="4400" dirty="0">
                <a:solidFill>
                  <a:srgbClr val="10D0CA"/>
                </a:solidFill>
              </a:rPr>
              <a:t>.</a:t>
            </a:r>
            <a:endParaRPr sz="4400" dirty="0">
              <a:solidFill>
                <a:srgbClr val="10D0CA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2400"/>
              </a:spcBef>
              <a:defRPr sz="3800"/>
            </a:pPr>
            <a:r>
              <a:rPr sz="4400" dirty="0"/>
              <a:t>As you </a:t>
            </a:r>
            <a:r>
              <a:rPr lang="en-GB" sz="4400" dirty="0"/>
              <a:t>decompose </a:t>
            </a:r>
            <a:r>
              <a:rPr sz="4400" dirty="0"/>
              <a:t>your project, you should ensure that tasks at all levels are </a:t>
            </a:r>
            <a:r>
              <a:rPr lang="en-GB" sz="4400" dirty="0"/>
              <a:t>discrete</a:t>
            </a:r>
            <a:r>
              <a:rPr sz="4400" dirty="0"/>
              <a:t> and </a:t>
            </a:r>
            <a:r>
              <a:rPr lang="en-GB" sz="4400" dirty="0"/>
              <a:t>that </a:t>
            </a:r>
            <a:r>
              <a:rPr sz="4400" dirty="0"/>
              <a:t>a </a:t>
            </a:r>
            <a:r>
              <a:rPr lang="en-GB" sz="4400" dirty="0"/>
              <a:t>task</a:t>
            </a:r>
            <a:r>
              <a:rPr sz="4400" dirty="0"/>
              <a:t> in one part of </a:t>
            </a:r>
            <a:r>
              <a:rPr lang="en-GB" sz="4400" dirty="0"/>
              <a:t>your plan</a:t>
            </a:r>
            <a:r>
              <a:rPr sz="4400" dirty="0"/>
              <a:t> is not repeated </a:t>
            </a:r>
            <a:r>
              <a:rPr lang="en-GB" sz="4400" dirty="0"/>
              <a:t>elsewhere</a:t>
            </a:r>
            <a:r>
              <a:rPr sz="4400" dirty="0"/>
              <a:t>. </a:t>
            </a:r>
            <a:endParaRPr lang="en-GB" sz="4400" dirty="0"/>
          </a:p>
          <a:p>
            <a:pPr marL="1092200" lvl="1" indent="-457200">
              <a:lnSpc>
                <a:spcPct val="110000"/>
              </a:lnSpc>
              <a:spcBef>
                <a:spcPts val="2400"/>
              </a:spcBef>
              <a:defRPr sz="3800"/>
            </a:pPr>
            <a:r>
              <a:rPr sz="4400" dirty="0">
                <a:solidFill>
                  <a:srgbClr val="10D0CA"/>
                </a:solidFill>
              </a:rPr>
              <a:t>If this happens</a:t>
            </a:r>
            <a:r>
              <a:rPr lang="en-GB" sz="4400" dirty="0">
                <a:solidFill>
                  <a:srgbClr val="10D0CA"/>
                </a:solidFill>
              </a:rPr>
              <a:t>,</a:t>
            </a:r>
            <a:r>
              <a:rPr sz="4400" dirty="0">
                <a:solidFill>
                  <a:srgbClr val="10D0CA"/>
                </a:solidFill>
              </a:rPr>
              <a:t> you may be duplicating effort unnecessarily</a:t>
            </a:r>
            <a:r>
              <a:rPr dirty="0">
                <a:solidFill>
                  <a:srgbClr val="10D0CA"/>
                </a:solidFill>
              </a:rPr>
              <a:t>. </a:t>
            </a:r>
          </a:p>
        </p:txBody>
      </p:sp>
      <p:sp>
        <p:nvSpPr>
          <p:cNvPr id="19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C036F-48C6-4319-B2BA-F98AEC2F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10" y="223903"/>
            <a:ext cx="5331068" cy="24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Work Breakdown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1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457200">
              <a:defRPr sz="4000"/>
            </a:lvl1pPr>
          </a:lstStyle>
          <a:p>
            <a:r>
              <a:rPr dirty="0"/>
              <a:t>For your own records, you may want to represent the overall project breakdown as a layered diagram. The picture below represents an artificial neural network (ANN) project.</a:t>
            </a:r>
          </a:p>
        </p:txBody>
      </p:sp>
      <p:sp>
        <p:nvSpPr>
          <p:cNvPr id="19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6348A-1E48-4251-BB36-0F226E70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010" y="223903"/>
            <a:ext cx="5331068" cy="2460493"/>
          </a:xfrm>
          <a:prstGeom prst="rect">
            <a:avLst/>
          </a:prstGeom>
        </p:spPr>
      </p:pic>
      <p:sp>
        <p:nvSpPr>
          <p:cNvPr id="2" name="AutoShape 2" descr="Project Research Plan and Work Breakdown Structure (WBS) | Download  Scientific Diagram">
            <a:extLst>
              <a:ext uri="{FF2B5EF4-FFF2-40B4-BE49-F238E27FC236}">
                <a16:creationId xmlns:a16="http://schemas.microsoft.com/office/drawing/2014/main" id="{AE6879C0-90AE-D1E2-43F6-E0BEFCC9E1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Project Research Plan and Work Breakdown Structure (WBS) | Download  Scientific Diagram">
            <a:extLst>
              <a:ext uri="{FF2B5EF4-FFF2-40B4-BE49-F238E27FC236}">
                <a16:creationId xmlns:a16="http://schemas.microsoft.com/office/drawing/2014/main" id="{2659536B-A8CC-3186-26FC-D160F7FB5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4B98C7-1B24-6CBC-C3C4-AC6B56E3C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5" y="5075307"/>
            <a:ext cx="11533309" cy="79104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16034" y="1366630"/>
            <a:ext cx="5041386" cy="4970736"/>
          </a:xfrm>
          <a:prstGeom prst="rect">
            <a:avLst/>
          </a:prstGeom>
        </p:spPr>
      </p:pic>
      <p:sp>
        <p:nvSpPr>
          <p:cNvPr id="3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Project Proposal</a:t>
            </a:r>
          </a:p>
        </p:txBody>
      </p:sp>
      <p:sp>
        <p:nvSpPr>
          <p:cNvPr id="31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14653846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1479" indent="-411479" defTabSz="742950">
              <a:spcBef>
                <a:spcPts val="3700"/>
              </a:spcBef>
              <a:defRPr sz="4500"/>
            </a:pPr>
            <a:r>
              <a:rPr dirty="0">
                <a:latin typeface="Helvetica Neue Light"/>
              </a:rPr>
              <a:t>This should describe the aim of your project </a:t>
            </a:r>
            <a:r>
              <a:rPr lang="en-GB" dirty="0">
                <a:latin typeface="Helvetica Neue Light"/>
              </a:rPr>
              <a:t>(the </a:t>
            </a:r>
            <a:r>
              <a:rPr lang="en-GB" i="1" dirty="0">
                <a:latin typeface="Helvetica Neue Light"/>
              </a:rPr>
              <a:t>what</a:t>
            </a:r>
            <a:r>
              <a:rPr lang="en-GB" dirty="0">
                <a:latin typeface="Helvetica Neue Light"/>
              </a:rPr>
              <a:t>) </a:t>
            </a:r>
            <a:r>
              <a:rPr dirty="0">
                <a:latin typeface="Helvetica Neue Light"/>
              </a:rPr>
              <a:t>and the rationale</a:t>
            </a:r>
            <a:r>
              <a:rPr lang="en-GB" dirty="0">
                <a:latin typeface="Helvetica Neue Light"/>
              </a:rPr>
              <a:t> (the </a:t>
            </a:r>
            <a:r>
              <a:rPr lang="en-GB" i="1" dirty="0">
                <a:latin typeface="Helvetica Neue Light"/>
              </a:rPr>
              <a:t>why</a:t>
            </a:r>
            <a:r>
              <a:rPr lang="en-GB" dirty="0">
                <a:latin typeface="Helvetica Neue Light"/>
              </a:rPr>
              <a:t>)</a:t>
            </a:r>
            <a:r>
              <a:rPr dirty="0">
                <a:latin typeface="Helvetica Neue Light"/>
              </a:rPr>
              <a:t>.</a:t>
            </a:r>
            <a:endParaRPr lang="en-GB" dirty="0">
              <a:latin typeface="Helvetica Neue Light"/>
            </a:endParaRPr>
          </a:p>
          <a:p>
            <a:pPr marL="411479" indent="-411479" defTabSz="742950">
              <a:spcBef>
                <a:spcPts val="3700"/>
              </a:spcBef>
              <a:defRPr sz="4500"/>
            </a:pPr>
            <a:r>
              <a:rPr lang="en-GB" dirty="0">
                <a:latin typeface="Helvetica Neue Light"/>
              </a:rPr>
              <a:t>Please use the template available via Moodle</a:t>
            </a:r>
          </a:p>
          <a:p>
            <a:pPr marL="411479" indent="-411479" defTabSz="742950">
              <a:spcBef>
                <a:spcPts val="3700"/>
              </a:spcBef>
              <a:defRPr sz="4500"/>
            </a:pPr>
            <a:r>
              <a:rPr lang="en-GB" dirty="0">
                <a:latin typeface="Helvetica Neue Light"/>
              </a:rPr>
              <a:t>Look at the examples in the study guide as an indicator of the level of detail required</a:t>
            </a:r>
          </a:p>
          <a:p>
            <a:pPr marL="411479" indent="-411479" defTabSz="742950">
              <a:spcBef>
                <a:spcPts val="3700"/>
              </a:spcBef>
              <a:defRPr sz="4500"/>
            </a:pPr>
            <a:r>
              <a:rPr lang="en-GB" b="1" dirty="0"/>
              <a:t>Deadline on Moodle: </a:t>
            </a:r>
          </a:p>
          <a:p>
            <a:pPr marL="868679" lvl="1" indent="-411479" defTabSz="742950">
              <a:spcBef>
                <a:spcPts val="3700"/>
              </a:spcBef>
              <a:defRPr sz="4500"/>
            </a:pPr>
            <a:r>
              <a:rPr lang="en-GB" b="1" dirty="0"/>
              <a:t>29</a:t>
            </a:r>
            <a:r>
              <a:rPr lang="en-GB" b="1" baseline="30000" dirty="0"/>
              <a:t>th</a:t>
            </a:r>
            <a:r>
              <a:rPr lang="en-GB" b="1" dirty="0"/>
              <a:t> Oct 2025 </a:t>
            </a:r>
            <a:r>
              <a:rPr lang="en-GB" dirty="0">
                <a:latin typeface="Helvetica Neue Light"/>
              </a:rPr>
              <a:t>(Final Proposal)</a:t>
            </a:r>
          </a:p>
          <a:p>
            <a:pPr marL="411479" indent="-411479" defTabSz="742950">
              <a:spcBef>
                <a:spcPts val="3700"/>
              </a:spcBef>
              <a:defRPr sz="4500"/>
            </a:pPr>
            <a:endParaRPr lang="en-GB" dirty="0">
              <a:latin typeface="Helvetica Neue Light"/>
            </a:endParaRPr>
          </a:p>
        </p:txBody>
      </p:sp>
      <p:sp>
        <p:nvSpPr>
          <p:cNvPr id="32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Time Estimates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14980276" cy="9372600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000"/>
            </a:pPr>
            <a:r>
              <a:rPr dirty="0"/>
              <a:t>Since your project is broken into a number of tasks it is much easier to estimate how long it will take to complete. </a:t>
            </a:r>
          </a:p>
          <a:p>
            <a:pPr marL="457200" indent="-457200">
              <a:defRPr sz="4000"/>
            </a:pPr>
            <a:r>
              <a:rPr dirty="0"/>
              <a:t>In order to do so, proceed upwards; i.e. from </a:t>
            </a:r>
            <a:r>
              <a:rPr lang="en-GB" dirty="0"/>
              <a:t>the </a:t>
            </a:r>
            <a:r>
              <a:rPr dirty="0"/>
              <a:t>bottom (lowest tasks)</a:t>
            </a:r>
            <a:r>
              <a:rPr lang="en-GB" dirty="0"/>
              <a:t>, estimating a duration for each of the lowest level tasks</a:t>
            </a:r>
            <a:r>
              <a:rPr dirty="0"/>
              <a:t>. </a:t>
            </a:r>
            <a:endParaRPr dirty="0">
              <a:solidFill>
                <a:srgbClr val="10D0CA"/>
              </a:solidFill>
            </a:endParaRPr>
          </a:p>
        </p:txBody>
      </p:sp>
      <p:sp>
        <p:nvSpPr>
          <p:cNvPr id="20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08" y="6398541"/>
            <a:ext cx="9375301" cy="6961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Time Estimates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6218877" cy="937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rPr dirty="0"/>
              <a:t>Once you have </a:t>
            </a:r>
            <a:r>
              <a:rPr lang="en-GB" dirty="0"/>
              <a:t>created</a:t>
            </a:r>
            <a:r>
              <a:rPr dirty="0"/>
              <a:t> </a:t>
            </a:r>
            <a:r>
              <a:rPr dirty="0" err="1"/>
              <a:t>th</a:t>
            </a:r>
            <a:r>
              <a:rPr lang="en-GB" dirty="0"/>
              <a:t>e</a:t>
            </a:r>
            <a:r>
              <a:rPr dirty="0"/>
              <a:t> table, you may </a:t>
            </a:r>
            <a:r>
              <a:rPr lang="en-GB" dirty="0"/>
              <a:t>find</a:t>
            </a:r>
            <a:r>
              <a:rPr dirty="0"/>
              <a:t> that you have aimed to do too much in the time available and need to reduce what you intend to achieve. </a:t>
            </a:r>
          </a:p>
          <a:p>
            <a:pPr>
              <a:lnSpc>
                <a:spcPct val="81000"/>
              </a:lnSpc>
            </a:pPr>
            <a:r>
              <a:rPr lang="en-GB" dirty="0"/>
              <a:t>Avoid </a:t>
            </a:r>
            <a:r>
              <a:rPr dirty="0"/>
              <a:t>tight</a:t>
            </a:r>
            <a:r>
              <a:rPr lang="en-GB" dirty="0"/>
              <a:t> margins</a:t>
            </a:r>
            <a:r>
              <a:rPr dirty="0"/>
              <a:t>. </a:t>
            </a:r>
            <a:r>
              <a:rPr lang="en-GB" dirty="0"/>
              <a:t>O</a:t>
            </a:r>
            <a:r>
              <a:rPr dirty="0" err="1"/>
              <a:t>ver</a:t>
            </a:r>
            <a:r>
              <a:rPr dirty="0"/>
              <a:t> the course of six months, it is likely that some unexpected events </a:t>
            </a:r>
            <a:r>
              <a:rPr lang="en-GB" dirty="0"/>
              <a:t>will </a:t>
            </a:r>
            <a:r>
              <a:rPr dirty="0"/>
              <a:t>occur (whether they are related to your project or not). </a:t>
            </a:r>
          </a:p>
          <a:p>
            <a:pPr>
              <a:lnSpc>
                <a:spcPct val="81000"/>
              </a:lnSpc>
              <a:defRPr>
                <a:solidFill>
                  <a:srgbClr val="FF0000"/>
                </a:solidFill>
              </a:defRPr>
            </a:pPr>
            <a:r>
              <a:rPr dirty="0">
                <a:solidFill>
                  <a:srgbClr val="10D0CA"/>
                </a:solidFill>
              </a:rPr>
              <a:t>If you</a:t>
            </a:r>
            <a:r>
              <a:rPr lang="en-GB" dirty="0">
                <a:solidFill>
                  <a:srgbClr val="10D0CA"/>
                </a:solidFill>
              </a:rPr>
              <a:t>r margins are too tight</a:t>
            </a:r>
            <a:r>
              <a:rPr dirty="0">
                <a:solidFill>
                  <a:srgbClr val="10D0CA"/>
                </a:solidFill>
              </a:rPr>
              <a:t> and </a:t>
            </a:r>
            <a:r>
              <a:rPr lang="en-GB" dirty="0">
                <a:solidFill>
                  <a:srgbClr val="10D0CA"/>
                </a:solidFill>
              </a:rPr>
              <a:t>do </a:t>
            </a:r>
            <a:r>
              <a:rPr dirty="0">
                <a:solidFill>
                  <a:srgbClr val="10D0CA"/>
                </a:solidFill>
              </a:rPr>
              <a:t>not allow any flexibility, then you might not be able to complete your project on time. </a:t>
            </a:r>
          </a:p>
        </p:txBody>
      </p:sp>
      <p:sp>
        <p:nvSpPr>
          <p:cNvPr id="20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38BFA8-1933-8FE2-6B23-4B1B0FCD6C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2244" y="0"/>
            <a:ext cx="4751755" cy="26728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Identify Milestones</a:t>
            </a:r>
            <a:r>
              <a:rPr lang="en-GB" b="1" dirty="0">
                <a:solidFill>
                  <a:srgbClr val="10D0CA"/>
                </a:solidFill>
              </a:rPr>
              <a:t>:</a:t>
            </a:r>
            <a:endParaRPr b="1" dirty="0">
              <a:solidFill>
                <a:srgbClr val="10D0CA"/>
              </a:solidFill>
            </a:endParaRPr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799" y="3124200"/>
            <a:ext cx="19261015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72000"/>
              </a:lnSpc>
              <a:defRPr sz="4600"/>
            </a:pPr>
            <a:r>
              <a:rPr lang="en-GB" dirty="0"/>
              <a:t>S</a:t>
            </a:r>
            <a:r>
              <a:rPr dirty="0" err="1"/>
              <a:t>ignificant</a:t>
            </a:r>
            <a:r>
              <a:rPr dirty="0"/>
              <a:t> steps towards the completion of the project, </a:t>
            </a:r>
          </a:p>
          <a:p>
            <a:pPr marL="457200" indent="-457200">
              <a:lnSpc>
                <a:spcPct val="72000"/>
              </a:lnSpc>
              <a:defRPr sz="4600"/>
            </a:pPr>
            <a:r>
              <a:rPr lang="en-GB" dirty="0"/>
              <a:t>E</a:t>
            </a:r>
            <a:r>
              <a:rPr dirty="0"/>
              <a:t>valuate the current progress. </a:t>
            </a:r>
          </a:p>
          <a:p>
            <a:pPr marL="0" indent="0">
              <a:lnSpc>
                <a:spcPct val="72000"/>
              </a:lnSpc>
              <a:buSzTx/>
              <a:buNone/>
              <a:defRPr sz="4600">
                <a:solidFill>
                  <a:srgbClr val="FF0000"/>
                </a:solidFill>
              </a:defRPr>
            </a:pPr>
            <a:r>
              <a:rPr dirty="0" err="1">
                <a:solidFill>
                  <a:srgbClr val="10D0CA"/>
                </a:solidFill>
              </a:rPr>
              <a:t>Th</a:t>
            </a:r>
            <a:r>
              <a:rPr lang="en-GB" dirty="0">
                <a:solidFill>
                  <a:srgbClr val="10D0CA"/>
                </a:solidFill>
              </a:rPr>
              <a:t>e</a:t>
            </a:r>
            <a:r>
              <a:rPr dirty="0">
                <a:solidFill>
                  <a:srgbClr val="10D0CA"/>
                </a:solidFill>
              </a:rPr>
              <a:t>s</a:t>
            </a:r>
            <a:r>
              <a:rPr lang="en-GB" dirty="0">
                <a:solidFill>
                  <a:srgbClr val="10D0CA"/>
                </a:solidFill>
              </a:rPr>
              <a:t>e</a:t>
            </a:r>
            <a:r>
              <a:rPr dirty="0">
                <a:solidFill>
                  <a:srgbClr val="10D0CA"/>
                </a:solidFill>
              </a:rPr>
              <a:t> enable you to assess, at the earliest opportunity, how you are progressing against your planned schedule and </a:t>
            </a:r>
            <a:r>
              <a:rPr lang="en-GB" dirty="0">
                <a:solidFill>
                  <a:srgbClr val="10D0CA"/>
                </a:solidFill>
              </a:rPr>
              <a:t>to </a:t>
            </a:r>
            <a:r>
              <a:rPr dirty="0">
                <a:solidFill>
                  <a:srgbClr val="10D0CA"/>
                </a:solidFill>
              </a:rPr>
              <a:t>take </a:t>
            </a:r>
            <a:r>
              <a:rPr lang="en-GB" dirty="0">
                <a:solidFill>
                  <a:srgbClr val="10D0CA"/>
                </a:solidFill>
              </a:rPr>
              <a:t>timely </a:t>
            </a:r>
            <a:r>
              <a:rPr dirty="0">
                <a:solidFill>
                  <a:srgbClr val="10D0CA"/>
                </a:solidFill>
              </a:rPr>
              <a:t>action. </a:t>
            </a:r>
          </a:p>
          <a:p>
            <a:pPr marL="0" indent="0">
              <a:lnSpc>
                <a:spcPct val="72000"/>
              </a:lnSpc>
              <a:buSzTx/>
              <a:buNone/>
              <a:defRPr sz="4600"/>
            </a:pPr>
            <a:r>
              <a:rPr dirty="0"/>
              <a:t>To identify milestones</a:t>
            </a:r>
            <a:r>
              <a:rPr lang="en-GB" dirty="0"/>
              <a:t>,</a:t>
            </a:r>
            <a:r>
              <a:rPr dirty="0"/>
              <a:t> you should focus on your project’s work breakdown structure. </a:t>
            </a:r>
          </a:p>
          <a:p>
            <a:pPr marL="0" indent="0">
              <a:lnSpc>
                <a:spcPct val="72000"/>
              </a:lnSpc>
              <a:buSzTx/>
              <a:buNone/>
              <a:defRPr sz="4600"/>
            </a:pPr>
            <a:r>
              <a:rPr dirty="0"/>
              <a:t>A common approach is to use some (if not all) of your </a:t>
            </a:r>
            <a:r>
              <a:rPr b="1" dirty="0">
                <a:solidFill>
                  <a:srgbClr val="10D0CA"/>
                </a:solidFill>
              </a:rPr>
              <a:t>project’s objectives </a:t>
            </a:r>
            <a:r>
              <a:rPr dirty="0"/>
              <a:t>as milestones since they are the key components for your project to be successful. </a:t>
            </a:r>
          </a:p>
        </p:txBody>
      </p:sp>
      <p:sp>
        <p:nvSpPr>
          <p:cNvPr id="21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Identify Milestones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3317200" cy="9372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85165">
              <a:lnSpc>
                <a:spcPct val="72000"/>
              </a:lnSpc>
              <a:spcBef>
                <a:spcPts val="4800"/>
              </a:spcBef>
              <a:buSzTx/>
              <a:buNone/>
              <a:defRPr sz="2822"/>
            </a:pPr>
            <a:r>
              <a:rPr sz="3600" dirty="0"/>
              <a:t>The number of milestones that you will identify for your project will vary depending on the project’s size and complexity. </a:t>
            </a:r>
          </a:p>
          <a:p>
            <a:pPr marL="0" indent="0" defTabSz="685165">
              <a:lnSpc>
                <a:spcPct val="72000"/>
              </a:lnSpc>
              <a:spcBef>
                <a:spcPts val="4800"/>
              </a:spcBef>
              <a:buSzTx/>
              <a:buNone/>
              <a:defRPr sz="2822"/>
            </a:pPr>
            <a:r>
              <a:rPr lang="en-GB" sz="3600" dirty="0"/>
              <a:t>Example:</a:t>
            </a:r>
            <a:endParaRPr sz="3600" dirty="0"/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sz="3600" dirty="0"/>
              <a:t>final proposal, </a:t>
            </a:r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lang="en-GB" sz="3600" dirty="0"/>
              <a:t>Initial </a:t>
            </a:r>
            <a:r>
              <a:rPr sz="3600" dirty="0"/>
              <a:t>literature review, </a:t>
            </a:r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sz="3600" dirty="0"/>
              <a:t>practical design, </a:t>
            </a:r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sz="3600" dirty="0"/>
              <a:t>implementation, </a:t>
            </a:r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sz="3600" dirty="0"/>
              <a:t>testing, </a:t>
            </a:r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sz="3600" dirty="0"/>
              <a:t>critical analysis. </a:t>
            </a:r>
            <a:endParaRPr lang="en-GB" sz="3600" dirty="0"/>
          </a:p>
          <a:p>
            <a:pPr marL="379475" indent="-379475" defTabSz="685165">
              <a:lnSpc>
                <a:spcPct val="72000"/>
              </a:lnSpc>
              <a:spcBef>
                <a:spcPts val="4800"/>
              </a:spcBef>
              <a:defRPr sz="2822"/>
            </a:pPr>
            <a:r>
              <a:rPr lang="en-GB" sz="3600" dirty="0"/>
              <a:t>Writing the document</a:t>
            </a:r>
            <a:endParaRPr sz="3600" dirty="0"/>
          </a:p>
          <a:p>
            <a:pPr marL="0" indent="0" defTabSz="685165">
              <a:lnSpc>
                <a:spcPct val="72000"/>
              </a:lnSpc>
              <a:spcBef>
                <a:spcPts val="4800"/>
              </a:spcBef>
              <a:buSzTx/>
              <a:buNone/>
              <a:defRPr sz="2822">
                <a:solidFill>
                  <a:srgbClr val="2C9FD4"/>
                </a:solidFill>
              </a:defRPr>
            </a:pPr>
            <a:r>
              <a:rPr sz="3600" dirty="0">
                <a:solidFill>
                  <a:srgbClr val="10D0CA"/>
                </a:solidFill>
              </a:rPr>
              <a:t>One milestone you must always identify is the project’s completion. </a:t>
            </a:r>
          </a:p>
        </p:txBody>
      </p:sp>
      <p:sp>
        <p:nvSpPr>
          <p:cNvPr id="21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>
                <a:solidFill>
                  <a:srgbClr val="10D0CA"/>
                </a:solidFill>
              </a:rPr>
              <a:t>Identify Milestones </a:t>
            </a:r>
            <a:r>
              <a:rPr lang="en-GB" sz="4800" b="1">
                <a:solidFill>
                  <a:srgbClr val="10D0CA"/>
                </a:solidFill>
              </a:rPr>
              <a:t>(cont.)</a:t>
            </a:r>
            <a:endParaRPr lang="en-GB" sz="4800" b="1" dirty="0">
              <a:solidFill>
                <a:srgbClr val="10D0CA"/>
              </a:solidFill>
            </a:endParaRPr>
          </a:p>
        </p:txBody>
      </p:sp>
      <p:sp>
        <p:nvSpPr>
          <p:cNvPr id="21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95D433F-13B1-DB17-29F2-98B68C9B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84" y="3054399"/>
            <a:ext cx="18985831" cy="106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2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Scheduling</a:t>
            </a:r>
          </a:p>
        </p:txBody>
      </p:sp>
      <p:sp>
        <p:nvSpPr>
          <p:cNvPr id="2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1406338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72000"/>
              </a:lnSpc>
              <a:buSzTx/>
              <a:buNone/>
              <a:defRPr sz="3800" i="1">
                <a:solidFill>
                  <a:srgbClr val="2C9FD4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4000" b="1" dirty="0">
                <a:solidFill>
                  <a:srgbClr val="10D0CA"/>
                </a:solidFill>
                <a:latin typeface="Arial Black" panose="020B0A04020102020204" pitchFamily="34" charset="0"/>
              </a:rPr>
              <a:t>Gantt charts </a:t>
            </a:r>
            <a:r>
              <a:rPr sz="4000" i="0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are similar to activity networks in that they attempt to represent a project in diagrammatical form. </a:t>
            </a:r>
          </a:p>
          <a:p>
            <a:pPr marL="0" indent="0">
              <a:lnSpc>
                <a:spcPct val="72000"/>
              </a:lnSpc>
              <a:buSzTx/>
              <a:buNone/>
              <a:defRPr sz="3800"/>
            </a:pPr>
            <a:r>
              <a:rPr sz="4000" dirty="0"/>
              <a:t>However, unlike activity networks, they do not show the relationships between tasks, but they do explicitly show the durations of activities and identify instances when tasks are performed simultaneously. </a:t>
            </a:r>
          </a:p>
          <a:p>
            <a:pPr marL="457200" indent="-457200">
              <a:lnSpc>
                <a:spcPct val="72000"/>
              </a:lnSpc>
              <a:defRPr sz="3800"/>
            </a:pPr>
            <a:r>
              <a:rPr sz="4000" dirty="0"/>
              <a:t>represent a project’s activities as rectangles or nodes, and milestones by diamonds (like activity networks), </a:t>
            </a:r>
          </a:p>
          <a:p>
            <a:pPr marL="457200" indent="-457200">
              <a:lnSpc>
                <a:spcPct val="72000"/>
              </a:lnSpc>
              <a:defRPr sz="3800"/>
            </a:pPr>
            <a:r>
              <a:rPr sz="4000" dirty="0"/>
              <a:t>the size (length) of an activity’s node represents the duration of that activity. </a:t>
            </a:r>
          </a:p>
        </p:txBody>
      </p:sp>
      <p:sp>
        <p:nvSpPr>
          <p:cNvPr id="23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Scheduling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457200">
              <a:lnSpc>
                <a:spcPct val="81000"/>
              </a:lnSpc>
              <a:defRPr sz="4800"/>
            </a:lvl1pPr>
          </a:lstStyle>
          <a:p>
            <a:r>
              <a:rPr lang="en-GB" dirty="0"/>
              <a:t>A Gantt Chart created using Microsoft Project</a:t>
            </a:r>
            <a:endParaRPr dirty="0"/>
          </a:p>
        </p:txBody>
      </p:sp>
      <p:sp>
        <p:nvSpPr>
          <p:cNvPr id="24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24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52" y="4599032"/>
            <a:ext cx="21583995" cy="757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A8B91-CAE7-4DEC-8E1B-8878F0A9A11F}"/>
              </a:ext>
            </a:extLst>
          </p:cNvPr>
          <p:cNvSpPr txBox="1"/>
          <p:nvPr/>
        </p:nvSpPr>
        <p:spPr>
          <a:xfrm>
            <a:off x="20398832" y="12351450"/>
            <a:ext cx="281738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400" dirty="0"/>
              <a:t>(</a:t>
            </a:r>
            <a:r>
              <a:rPr kumimoji="0" lang="en-GB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Dawson)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10D0CA"/>
                </a:solidFill>
              </a:rPr>
              <a:t>Scheduling </a:t>
            </a:r>
            <a:r>
              <a:rPr sz="4800" b="1" dirty="0">
                <a:solidFill>
                  <a:srgbClr val="10D0CA"/>
                </a:solidFill>
              </a:rPr>
              <a:t>(cont.)</a:t>
            </a:r>
          </a:p>
        </p:txBody>
      </p:sp>
      <p:sp>
        <p:nvSpPr>
          <p:cNvPr id="2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20616" y="3025800"/>
            <a:ext cx="23727507" cy="937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To d</a:t>
            </a:r>
            <a:r>
              <a:rPr dirty="0">
                <a:solidFill>
                  <a:schemeClr val="tx1"/>
                </a:solidFill>
              </a:rPr>
              <a:t>raw </a:t>
            </a:r>
            <a:r>
              <a:rPr lang="en-GB" dirty="0">
                <a:solidFill>
                  <a:schemeClr val="tx1"/>
                </a:solidFill>
              </a:rPr>
              <a:t>your</a:t>
            </a:r>
            <a:r>
              <a:rPr dirty="0">
                <a:solidFill>
                  <a:schemeClr val="tx1"/>
                </a:solidFill>
              </a:rPr>
              <a:t> Gantt char</a:t>
            </a:r>
            <a:r>
              <a:rPr lang="en-GB" dirty="0">
                <a:solidFill>
                  <a:schemeClr val="tx1"/>
                </a:solidFill>
              </a:rPr>
              <a:t>t, you will need a project planning tool</a:t>
            </a:r>
          </a:p>
          <a:p>
            <a:pPr>
              <a:lnSpc>
                <a:spcPct val="81000"/>
              </a:lnSpc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You are free to choose your own tool provided that it creates plans that can be shared with your supervisor via a browser.</a:t>
            </a:r>
          </a:p>
          <a:p>
            <a:pPr>
              <a:lnSpc>
                <a:spcPct val="81000"/>
              </a:lnSpc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We recommend the use of Trello (</a:t>
            </a:r>
            <a:r>
              <a:rPr lang="en-GB" dirty="0">
                <a:solidFill>
                  <a:srgbClr val="10D0C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www.trello.com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81000"/>
              </a:lnSpc>
              <a:spcBef>
                <a:spcPts val="1200"/>
              </a:spcBef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It’s web-based</a:t>
            </a:r>
          </a:p>
          <a:p>
            <a:pPr lvl="1">
              <a:lnSpc>
                <a:spcPct val="81000"/>
              </a:lnSpc>
              <a:spcBef>
                <a:spcPts val="1200"/>
              </a:spcBef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There’s a mobile app</a:t>
            </a:r>
          </a:p>
          <a:p>
            <a:pPr lvl="1">
              <a:lnSpc>
                <a:spcPct val="81000"/>
              </a:lnSpc>
              <a:spcBef>
                <a:spcPts val="1200"/>
              </a:spcBef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It’s free </a:t>
            </a:r>
          </a:p>
          <a:p>
            <a:pPr lvl="1">
              <a:lnSpc>
                <a:spcPct val="81000"/>
              </a:lnSpc>
              <a:spcBef>
                <a:spcPts val="1200"/>
              </a:spcBef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It supports collaborative working</a:t>
            </a:r>
          </a:p>
          <a:p>
            <a:pPr lvl="1">
              <a:lnSpc>
                <a:spcPct val="81000"/>
              </a:lnSpc>
              <a:spcBef>
                <a:spcPts val="1200"/>
              </a:spcBef>
              <a:buSzTx/>
              <a:defRPr>
                <a:solidFill>
                  <a:srgbClr val="FF0000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Watch the video on Moodle which shows you how to integrate the </a:t>
            </a:r>
            <a:r>
              <a:rPr lang="en-GB" dirty="0" err="1">
                <a:solidFill>
                  <a:schemeClr val="tx1"/>
                </a:solidFill>
              </a:rPr>
              <a:t>TeamGantt</a:t>
            </a:r>
            <a:r>
              <a:rPr lang="en-GB" dirty="0">
                <a:solidFill>
                  <a:schemeClr val="tx1"/>
                </a:solidFill>
              </a:rPr>
              <a:t> powerup into Trello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B71F-1C72-4422-99CC-F66C70A5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Break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28BED-807D-49DF-9981-AF0870E12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of these tools are you going to use to plan your project?</a:t>
            </a:r>
          </a:p>
          <a:p>
            <a:r>
              <a:rPr lang="en-GB" dirty="0"/>
              <a:t>All plans are just written on paper. What is key to the success of a plan?</a:t>
            </a:r>
          </a:p>
        </p:txBody>
      </p:sp>
    </p:spTree>
    <p:extLst>
      <p:ext uri="{BB962C8B-B14F-4D97-AF65-F5344CB8AC3E}">
        <p14:creationId xmlns:p14="http://schemas.microsoft.com/office/powerpoint/2010/main" val="39130560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 Is this you?</a:t>
            </a:r>
          </a:p>
        </p:txBody>
      </p:sp>
    </p:spTree>
    <p:extLst>
      <p:ext uri="{BB962C8B-B14F-4D97-AF65-F5344CB8AC3E}">
        <p14:creationId xmlns:p14="http://schemas.microsoft.com/office/powerpoint/2010/main" val="49217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2558" y="1530353"/>
            <a:ext cx="16273808" cy="1015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6400" b="1" dirty="0">
                <a:solidFill>
                  <a:schemeClr val="tx1"/>
                </a:solidFill>
              </a:rPr>
              <a:t>Identifying a Good Topic: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400" dirty="0"/>
              <a:t>Have you selected your topic already?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400" dirty="0"/>
              <a:t>If not, did you not check the “Supervisor’s expertise’ page to get ideas?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400" dirty="0"/>
              <a:t>Use the breakout study space this evening to meet each other and brainstorm ideas.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400" dirty="0"/>
              <a:t>Email them to your choice of supervisor and ask them to select what they prefer. </a:t>
            </a:r>
          </a:p>
          <a:p>
            <a:pPr marL="685800" lvl="5" indent="-685800" algn="l">
              <a:buFont typeface="Arial" panose="020B0604020202020204" pitchFamily="34" charset="0"/>
              <a:buChar char="•"/>
            </a:pPr>
            <a:endParaRPr lang="en-GB" sz="4400" dirty="0"/>
          </a:p>
          <a:p>
            <a:pPr algn="l"/>
            <a:endParaRPr lang="en-GB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39880"/>
      </p:ext>
    </p:extLst>
  </p:cSld>
  <p:clrMapOvr>
    <a:masterClrMapping/>
  </p:clrMapOvr>
  <p:transition spd="med" advTm="1114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 Is this you?</a:t>
            </a:r>
          </a:p>
        </p:txBody>
      </p:sp>
      <p:pic>
        <p:nvPicPr>
          <p:cNvPr id="8" name="Picture 2" descr="Image result for assignment meme">
            <a:extLst>
              <a:ext uri="{FF2B5EF4-FFF2-40B4-BE49-F238E27FC236}">
                <a16:creationId xmlns:a16="http://schemas.microsoft.com/office/drawing/2014/main" id="{DC124113-7648-44D1-98DD-39AB533EF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446"/>
          <a:stretch/>
        </p:blipFill>
        <p:spPr bwMode="auto">
          <a:xfrm>
            <a:off x="4062046" y="2856597"/>
            <a:ext cx="16610673" cy="106739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1100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 Is this you?</a:t>
            </a:r>
          </a:p>
        </p:txBody>
      </p:sp>
      <p:pic>
        <p:nvPicPr>
          <p:cNvPr id="8" name="Picture 2" descr="Image result for assignment meme">
            <a:extLst>
              <a:ext uri="{FF2B5EF4-FFF2-40B4-BE49-F238E27FC236}">
                <a16:creationId xmlns:a16="http://schemas.microsoft.com/office/drawing/2014/main" id="{DC124113-7648-44D1-98DD-39AB533EF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7" r="446"/>
          <a:stretch/>
        </p:blipFill>
        <p:spPr bwMode="auto">
          <a:xfrm>
            <a:off x="4062046" y="2856597"/>
            <a:ext cx="16610673" cy="106739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 descr="Image result for assignment meme">
            <a:extLst>
              <a:ext uri="{FF2B5EF4-FFF2-40B4-BE49-F238E27FC236}">
                <a16:creationId xmlns:a16="http://schemas.microsoft.com/office/drawing/2014/main" id="{B62A2A50-F44E-0D84-3C32-504AD8C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" b="75813"/>
          <a:stretch/>
        </p:blipFill>
        <p:spPr bwMode="auto">
          <a:xfrm>
            <a:off x="3711281" y="6643396"/>
            <a:ext cx="19591198" cy="408149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323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 Is this you?</a:t>
            </a:r>
          </a:p>
        </p:txBody>
      </p:sp>
      <p:pic>
        <p:nvPicPr>
          <p:cNvPr id="9" name="Picture 8" descr="Image result for assignment meme">
            <a:extLst>
              <a:ext uri="{FF2B5EF4-FFF2-40B4-BE49-F238E27FC236}">
                <a16:creationId xmlns:a16="http://schemas.microsoft.com/office/drawing/2014/main" id="{6AA2C26D-CD5B-46D0-BDC7-1DB8F2118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" b="75813"/>
          <a:stretch/>
        </p:blipFill>
        <p:spPr bwMode="auto">
          <a:xfrm>
            <a:off x="4513175" y="10631447"/>
            <a:ext cx="14805860" cy="30845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A2599D8C-B801-48D8-8965-0DC2552C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54" y="2539552"/>
            <a:ext cx="12894302" cy="747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4242318" y="51629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</p:spTree>
    <p:extLst>
      <p:ext uri="{BB962C8B-B14F-4D97-AF65-F5344CB8AC3E}">
        <p14:creationId xmlns:p14="http://schemas.microsoft.com/office/powerpoint/2010/main" val="2393736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4242318" y="51629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666518" y="5162938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</p:spTree>
    <p:extLst>
      <p:ext uri="{BB962C8B-B14F-4D97-AF65-F5344CB8AC3E}">
        <p14:creationId xmlns:p14="http://schemas.microsoft.com/office/powerpoint/2010/main" val="210446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4242318" y="51629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666518" y="5162938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5090718" y="51629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</p:spTree>
    <p:extLst>
      <p:ext uri="{BB962C8B-B14F-4D97-AF65-F5344CB8AC3E}">
        <p14:creationId xmlns:p14="http://schemas.microsoft.com/office/powerpoint/2010/main" val="35260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9197537" y="4725056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8281040" y="6811433"/>
            <a:ext cx="3441980" cy="265112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40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2373277" y="7854621"/>
            <a:ext cx="2360155" cy="160793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3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88AC1-48F4-4DB3-9E20-4A8C499FB8B8}"/>
              </a:ext>
            </a:extLst>
          </p:cNvPr>
          <p:cNvSpPr txBox="1"/>
          <p:nvPr/>
        </p:nvSpPr>
        <p:spPr>
          <a:xfrm>
            <a:off x="11173460" y="1624927"/>
            <a:ext cx="36744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Workaholic? </a:t>
            </a:r>
          </a:p>
        </p:txBody>
      </p:sp>
    </p:spTree>
    <p:extLst>
      <p:ext uri="{BB962C8B-B14F-4D97-AF65-F5344CB8AC3E}">
        <p14:creationId xmlns:p14="http://schemas.microsoft.com/office/powerpoint/2010/main" val="2644857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8312043" y="7703405"/>
            <a:ext cx="2287271" cy="233256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32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119294" y="4575110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1149783" y="8395754"/>
            <a:ext cx="1806364" cy="189985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28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490EB-643F-4A69-820B-0909F2181F2E}"/>
              </a:ext>
            </a:extLst>
          </p:cNvPr>
          <p:cNvSpPr txBox="1"/>
          <p:nvPr/>
        </p:nvSpPr>
        <p:spPr>
          <a:xfrm>
            <a:off x="10767689" y="1624927"/>
            <a:ext cx="4660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Family oriented?</a:t>
            </a:r>
          </a:p>
        </p:txBody>
      </p:sp>
    </p:spTree>
    <p:extLst>
      <p:ext uri="{BB962C8B-B14F-4D97-AF65-F5344CB8AC3E}">
        <p14:creationId xmlns:p14="http://schemas.microsoft.com/office/powerpoint/2010/main" val="377465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6624909" y="8202353"/>
            <a:ext cx="2805408" cy="186892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40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11155892" y="8202353"/>
            <a:ext cx="2323713" cy="201059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28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7910610" y="4760364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2A3C8-EE1C-43F7-B750-250FE75B6265}"/>
              </a:ext>
            </a:extLst>
          </p:cNvPr>
          <p:cNvSpPr txBox="1"/>
          <p:nvPr/>
        </p:nvSpPr>
        <p:spPr>
          <a:xfrm>
            <a:off x="10949354" y="1746709"/>
            <a:ext cx="22252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Selfish?</a:t>
            </a:r>
          </a:p>
        </p:txBody>
      </p:sp>
    </p:spTree>
    <p:extLst>
      <p:ext uri="{BB962C8B-B14F-4D97-AF65-F5344CB8AC3E}">
        <p14:creationId xmlns:p14="http://schemas.microsoft.com/office/powerpoint/2010/main" val="1851959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4242318" y="51629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666518" y="5162938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5090718" y="51629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B4CBE-AA8F-477F-8451-3A6515F3FD07}"/>
              </a:ext>
            </a:extLst>
          </p:cNvPr>
          <p:cNvSpPr txBox="1"/>
          <p:nvPr/>
        </p:nvSpPr>
        <p:spPr>
          <a:xfrm>
            <a:off x="10719809" y="1624927"/>
            <a:ext cx="4410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Have a balance!</a:t>
            </a:r>
          </a:p>
        </p:txBody>
      </p:sp>
    </p:spTree>
    <p:extLst>
      <p:ext uri="{BB962C8B-B14F-4D97-AF65-F5344CB8AC3E}">
        <p14:creationId xmlns:p14="http://schemas.microsoft.com/office/powerpoint/2010/main" val="308235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4C2C-119E-4CB0-9255-E65CFAAD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Brief explanation of Theoretical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533AF-FD54-453F-A13D-7230BF12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15075878" cy="854405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tx1"/>
                </a:solidFill>
              </a:rPr>
              <a:t>Stage 2: </a:t>
            </a:r>
            <a:r>
              <a:rPr lang="en-GB" dirty="0"/>
              <a:t>Research Methodology</a:t>
            </a:r>
          </a:p>
          <a:p>
            <a:pPr lvl="1">
              <a:spcBef>
                <a:spcPts val="600"/>
              </a:spcBef>
            </a:pP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You have a choice:</a:t>
            </a:r>
          </a:p>
          <a:p>
            <a:pPr lvl="2"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Quantitative</a:t>
            </a:r>
          </a:p>
          <a:p>
            <a:pPr lvl="2"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Qualitative</a:t>
            </a:r>
          </a:p>
          <a:p>
            <a:pPr lvl="2"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Mix of both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B2841E-8905-45E4-867B-84C291A2C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0" b="3869"/>
          <a:stretch/>
        </p:blipFill>
        <p:spPr>
          <a:xfrm>
            <a:off x="7813360" y="4920454"/>
            <a:ext cx="13045206" cy="8010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274D2E-0E23-46F4-9BBD-68D3173DDBB4}"/>
              </a:ext>
            </a:extLst>
          </p:cNvPr>
          <p:cNvSpPr/>
          <p:nvPr/>
        </p:nvSpPr>
        <p:spPr>
          <a:xfrm>
            <a:off x="10667247" y="4779667"/>
            <a:ext cx="6773897" cy="1204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Methodological choices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D10B7-6CB9-48FB-9ADD-F6F5855A9804}"/>
              </a:ext>
            </a:extLst>
          </p:cNvPr>
          <p:cNvSpPr/>
          <p:nvPr/>
        </p:nvSpPr>
        <p:spPr>
          <a:xfrm>
            <a:off x="9209617" y="8479689"/>
            <a:ext cx="3996715" cy="8923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C2F23-94B5-45EB-B360-E9CD5FE85A02}"/>
              </a:ext>
            </a:extLst>
          </p:cNvPr>
          <p:cNvSpPr/>
          <p:nvPr/>
        </p:nvSpPr>
        <p:spPr>
          <a:xfrm>
            <a:off x="16539057" y="8479689"/>
            <a:ext cx="3996715" cy="8923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A305E-CD96-4746-A7FB-69F255888916}"/>
              </a:ext>
            </a:extLst>
          </p:cNvPr>
          <p:cNvSpPr/>
          <p:nvPr/>
        </p:nvSpPr>
        <p:spPr>
          <a:xfrm>
            <a:off x="10949015" y="11444439"/>
            <a:ext cx="6773897" cy="1119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Mixed?</a:t>
            </a:r>
          </a:p>
        </p:txBody>
      </p:sp>
    </p:spTree>
    <p:extLst>
      <p:ext uri="{BB962C8B-B14F-4D97-AF65-F5344CB8AC3E}">
        <p14:creationId xmlns:p14="http://schemas.microsoft.com/office/powerpoint/2010/main" val="241233350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2730041" y="31055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573208" y="3236519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6567825" y="31055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B4CBE-AA8F-477F-8451-3A6515F3FD07}"/>
              </a:ext>
            </a:extLst>
          </p:cNvPr>
          <p:cNvSpPr txBox="1"/>
          <p:nvPr/>
        </p:nvSpPr>
        <p:spPr>
          <a:xfrm>
            <a:off x="10719809" y="1624927"/>
            <a:ext cx="4410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Have a balance!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440A7-36B1-4F77-897F-455CD1A0D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30" r="1597" b="9438"/>
          <a:stretch/>
        </p:blipFill>
        <p:spPr>
          <a:xfrm>
            <a:off x="570947" y="7802299"/>
            <a:ext cx="7245228" cy="37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21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2730041" y="31055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573208" y="3236519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6567825" y="31055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B4CBE-AA8F-477F-8451-3A6515F3FD07}"/>
              </a:ext>
            </a:extLst>
          </p:cNvPr>
          <p:cNvSpPr txBox="1"/>
          <p:nvPr/>
        </p:nvSpPr>
        <p:spPr>
          <a:xfrm>
            <a:off x="10719809" y="1624927"/>
            <a:ext cx="4410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Have a balance!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440A7-36B1-4F77-897F-455CD1A0D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30" r="1597" b="9438"/>
          <a:stretch/>
        </p:blipFill>
        <p:spPr>
          <a:xfrm>
            <a:off x="570947" y="7802299"/>
            <a:ext cx="7245228" cy="3710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9FF5B-A6D7-4FF0-BB47-146AB58406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70516"/>
            <a:ext cx="17527320" cy="12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04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2730041" y="31055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573208" y="3236519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6567825" y="31055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B4CBE-AA8F-477F-8451-3A6515F3FD07}"/>
              </a:ext>
            </a:extLst>
          </p:cNvPr>
          <p:cNvSpPr txBox="1"/>
          <p:nvPr/>
        </p:nvSpPr>
        <p:spPr>
          <a:xfrm>
            <a:off x="10719809" y="1624927"/>
            <a:ext cx="4410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Have a balance!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440A7-36B1-4F77-897F-455CD1A0D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30" r="1597" b="9438"/>
          <a:stretch/>
        </p:blipFill>
        <p:spPr>
          <a:xfrm>
            <a:off x="570947" y="7802299"/>
            <a:ext cx="7245228" cy="3710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9FF5B-A6D7-4FF0-BB47-146AB58406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70516"/>
            <a:ext cx="17527320" cy="1215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72761-821D-1790-8FE0-F710F1CF7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33" t="29850" r="32367" b="59796"/>
          <a:stretch/>
        </p:blipFill>
        <p:spPr>
          <a:xfrm>
            <a:off x="9067836" y="9592796"/>
            <a:ext cx="12737573" cy="1850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3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AAEE-4509-4364-91E2-DB78EF0A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Management: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D3E4B6-471C-4CEC-A30C-71E3DC9D5443}"/>
              </a:ext>
            </a:extLst>
          </p:cNvPr>
          <p:cNvSpPr/>
          <p:nvPr/>
        </p:nvSpPr>
        <p:spPr>
          <a:xfrm>
            <a:off x="2730041" y="3105538"/>
            <a:ext cx="5237584" cy="456578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Work &amp; Career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54BF67-2D26-4BD5-B551-F040906015CC}"/>
              </a:ext>
            </a:extLst>
          </p:cNvPr>
          <p:cNvSpPr/>
          <p:nvPr/>
        </p:nvSpPr>
        <p:spPr>
          <a:xfrm>
            <a:off x="9573208" y="3236519"/>
            <a:ext cx="5237584" cy="456578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Family &amp; Friends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D1561-8279-47FA-8559-4780285BA46A}"/>
              </a:ext>
            </a:extLst>
          </p:cNvPr>
          <p:cNvSpPr/>
          <p:nvPr/>
        </p:nvSpPr>
        <p:spPr>
          <a:xfrm>
            <a:off x="16567825" y="3105538"/>
            <a:ext cx="5237584" cy="45657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GB" sz="5600" b="1" kern="1200" dirty="0">
                <a:solidFill>
                  <a:prstClr val="black"/>
                </a:solidFill>
                <a:latin typeface="Calibri" panose="020F0502020204030204"/>
              </a:rPr>
              <a:t>YOU!!!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B4CBE-AA8F-477F-8451-3A6515F3FD07}"/>
              </a:ext>
            </a:extLst>
          </p:cNvPr>
          <p:cNvSpPr txBox="1"/>
          <p:nvPr/>
        </p:nvSpPr>
        <p:spPr>
          <a:xfrm>
            <a:off x="10719809" y="1624927"/>
            <a:ext cx="4410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Have a balance!</a:t>
            </a:r>
          </a:p>
        </p:txBody>
      </p:sp>
      <p:sp>
        <p:nvSpPr>
          <p:cNvPr id="10" name="AutoShape 2" descr="Image result for grammar school">
            <a:extLst>
              <a:ext uri="{FF2B5EF4-FFF2-40B4-BE49-F238E27FC236}">
                <a16:creationId xmlns:a16="http://schemas.microsoft.com/office/drawing/2014/main" id="{A4E99D63-F0E9-407C-B670-2186760272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393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CB85E-982A-4A0A-AFA7-289D18CF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192" y="-36466"/>
            <a:ext cx="6847284" cy="137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137629-33E8-4290-AD28-424D096A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04" y="665312"/>
            <a:ext cx="7920880" cy="7920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98C1F-B861-4FBD-996D-759C1DC28901}"/>
              </a:ext>
            </a:extLst>
          </p:cNvPr>
          <p:cNvSpPr txBox="1"/>
          <p:nvPr/>
        </p:nvSpPr>
        <p:spPr>
          <a:xfrm>
            <a:off x="5851959" y="9162256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DGT GTD</a:t>
            </a:r>
          </a:p>
        </p:txBody>
      </p:sp>
    </p:spTree>
    <p:extLst>
      <p:ext uri="{BB962C8B-B14F-4D97-AF65-F5344CB8AC3E}">
        <p14:creationId xmlns:p14="http://schemas.microsoft.com/office/powerpoint/2010/main" val="36229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92"/>
    </mc:Choice>
    <mc:Fallback xmlns="">
      <p:transition spd="slow" advTm="112092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David Allen’s book: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520" y="5548020"/>
            <a:ext cx="17504006" cy="9051926"/>
          </a:xfrm>
        </p:spPr>
        <p:txBody>
          <a:bodyPr>
            <a:normAutofit/>
          </a:bodyPr>
          <a:lstStyle/>
          <a:p>
            <a:r>
              <a:rPr lang="en-GB" sz="4800" b="1" dirty="0"/>
              <a:t>Getting Things Done: </a:t>
            </a:r>
          </a:p>
          <a:p>
            <a:pPr lvl="1"/>
            <a:r>
              <a:rPr lang="en-GB" sz="4000" i="1" dirty="0"/>
              <a:t>The art of Stress free productivity </a:t>
            </a:r>
            <a:r>
              <a:rPr lang="en-GB" sz="4000" dirty="0"/>
              <a:t>– recommended book to read – why?</a:t>
            </a:r>
          </a:p>
          <a:p>
            <a:pPr lvl="1"/>
            <a:r>
              <a:rPr lang="en-GB" sz="4000" dirty="0"/>
              <a:t>Time management is the source of problems for most people.</a:t>
            </a:r>
          </a:p>
          <a:p>
            <a:pPr lvl="2"/>
            <a:r>
              <a:rPr lang="en-GB" sz="3600" dirty="0"/>
              <a:t>Managing university commitments, work commitments, family commitments, and personal commitments. </a:t>
            </a:r>
          </a:p>
          <a:p>
            <a:pPr lvl="2"/>
            <a:r>
              <a:rPr lang="en-GB" sz="3600" dirty="0"/>
              <a:t>Get this right and you will find you are able to manage yourself much better.</a:t>
            </a:r>
          </a:p>
          <a:p>
            <a:pPr lvl="1"/>
            <a:r>
              <a:rPr lang="en-GB" sz="4000" dirty="0"/>
              <a:t>His method is tried and tested by many including myself!!</a:t>
            </a:r>
          </a:p>
        </p:txBody>
      </p:sp>
      <p:pic>
        <p:nvPicPr>
          <p:cNvPr id="4" name="Picture 4" descr="gtdcove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44501" y="505272"/>
            <a:ext cx="2984234" cy="442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 txBox="1">
            <a:spLocks/>
          </p:cNvSpPr>
          <p:nvPr/>
        </p:nvSpPr>
        <p:spPr>
          <a:xfrm>
            <a:off x="16154400" y="12712701"/>
            <a:ext cx="4267200" cy="730250"/>
          </a:xfrm>
          <a:prstGeom prst="rect">
            <a:avLst/>
          </a:prstGeom>
        </p:spPr>
        <p:txBody>
          <a:bodyPr/>
          <a:lstStyle/>
          <a:p>
            <a:pPr algn="l" defTabSz="1828800" hangingPunct="1">
              <a:defRPr/>
            </a:pPr>
            <a:fld id="{4847F499-35EC-47F5-ADA8-AEB26AC70B62}" type="slidenum">
              <a:rPr lang="en-GB" sz="3600" kern="1200">
                <a:solidFill>
                  <a:schemeClr val="tx1"/>
                </a:solidFill>
              </a:rPr>
              <a:pPr algn="l" defTabSz="1828800" hangingPunct="1">
                <a:defRPr/>
              </a:pPr>
              <a:t>55</a:t>
            </a:fld>
            <a:endParaRPr lang="en-GB" sz="3600" kern="1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65"/>
    </mc:Choice>
    <mc:Fallback xmlns="">
      <p:transition spd="slow" advTm="122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9816-8F3D-46B3-A7C2-8DF5DC38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63E8-EC73-437E-9605-36C7F1AC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approach will you take to manage your time this year?</a:t>
            </a:r>
          </a:p>
          <a:p>
            <a:r>
              <a:rPr lang="en-GB" dirty="0"/>
              <a:t>Did you any of you continue the GTD approach from year one?</a:t>
            </a:r>
          </a:p>
        </p:txBody>
      </p:sp>
    </p:spTree>
    <p:extLst>
      <p:ext uri="{BB962C8B-B14F-4D97-AF65-F5344CB8AC3E}">
        <p14:creationId xmlns:p14="http://schemas.microsoft.com/office/powerpoint/2010/main" val="1437475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1999" y="0"/>
            <a:ext cx="12192001" cy="13716000"/>
          </a:xfrm>
          <a:prstGeom prst="rect">
            <a:avLst/>
          </a:prstGeom>
        </p:spPr>
      </p:pic>
      <p:sp>
        <p:nvSpPr>
          <p:cNvPr id="174" name="Learning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175" name="Upon completion of this topic, you should be able to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18184">
              <a:spcBef>
                <a:spcPts val="5100"/>
              </a:spcBef>
              <a:buSzTx/>
              <a:buFontTx/>
              <a:buNone/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Upon completion of this topic, you should be able to: 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Explain the significance of the project proposal.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Distinguish between the initial and final proposal.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Start writing a final proposal.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Identify the difference between aims and objectives.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dirty="0"/>
              <a:t>Write clear and comprehensive objectives.</a:t>
            </a:r>
          </a:p>
          <a:p>
            <a:pPr marL="552450" indent="-552450" defTabSz="718184">
              <a:spcBef>
                <a:spcPts val="1300"/>
              </a:spcBef>
              <a:defRPr sz="435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63659" y="13033994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Directed Reading</a:t>
            </a:r>
          </a:p>
        </p:txBody>
      </p:sp>
      <p:sp>
        <p:nvSpPr>
          <p:cNvPr id="3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GB" dirty="0"/>
              <a:t>Safieddine, F. (2021) Student’s Guide to Final Year Project Thesis: BSc, MSc, MA, and MBA. 4</a:t>
            </a:r>
            <a:r>
              <a:rPr lang="en-GB" baseline="30000" dirty="0"/>
              <a:t>th</a:t>
            </a:r>
            <a:r>
              <a:rPr lang="en-GB" dirty="0"/>
              <a:t> Edition. CreateSpace, New York, USA. Pages 1 – 18.</a:t>
            </a:r>
          </a:p>
          <a:p>
            <a:r>
              <a:rPr dirty="0"/>
              <a:t>Dawson, C. W. (2015) Projects in Computing and Information Systems: A Student’s Guide. 3rd ed. Harlow, Essex: Pearson Education, Chap</a:t>
            </a:r>
            <a:r>
              <a:rPr lang="en-GB" dirty="0"/>
              <a:t>s. 3 &amp;</a:t>
            </a:r>
            <a:r>
              <a:rPr dirty="0"/>
              <a:t> 5</a:t>
            </a:r>
          </a:p>
        </p:txBody>
      </p:sp>
      <p:sp>
        <p:nvSpPr>
          <p:cNvPr id="31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452" y="7120145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4C2C-119E-4CB0-9255-E65CFAAD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Brief explanation of Theoretical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533AF-FD54-453F-A13D-7230BF12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15075878" cy="854405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tx1"/>
                </a:solidFill>
              </a:rPr>
              <a:t>Stage 2: </a:t>
            </a:r>
            <a:r>
              <a:rPr lang="en-GB" dirty="0"/>
              <a:t>Research Methodology</a:t>
            </a:r>
          </a:p>
          <a:p>
            <a:pPr lvl="1"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Quantitative</a:t>
            </a:r>
            <a:r>
              <a:rPr lang="en-GB" b="1" dirty="0"/>
              <a:t>: </a:t>
            </a:r>
            <a:r>
              <a:rPr lang="en-GB" dirty="0"/>
              <a:t>Usually involves using a survey to gather opinions, views, or data. </a:t>
            </a:r>
          </a:p>
          <a:p>
            <a:pPr lvl="2">
              <a:spcBef>
                <a:spcPts val="600"/>
              </a:spcBef>
            </a:pPr>
            <a:r>
              <a:rPr lang="en-GB" b="1" dirty="0"/>
              <a:t>Example: </a:t>
            </a:r>
            <a:r>
              <a:rPr lang="en-GB" dirty="0"/>
              <a:t>See if people like a new software idea? What a group of employee think of a new data dashboard? Analysis of data use of a particular app? </a:t>
            </a:r>
          </a:p>
          <a:p>
            <a:pPr lvl="2">
              <a:spcBef>
                <a:spcPts val="600"/>
              </a:spcBef>
            </a:pPr>
            <a:r>
              <a:rPr lang="en-GB" dirty="0"/>
              <a:t>Usually, we expect it to collect data from 50 to 100 respondent / Published datasets.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41ECB8-5EA5-C527-CE6D-9EF9FE01F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12154" y="4313359"/>
            <a:ext cx="5192346" cy="318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83833-007D-254F-817D-E8668961B243}"/>
              </a:ext>
            </a:extLst>
          </p:cNvPr>
          <p:cNvSpPr txBox="1"/>
          <p:nvPr/>
        </p:nvSpPr>
        <p:spPr>
          <a:xfrm>
            <a:off x="18112154" y="7894461"/>
            <a:ext cx="5192346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900" dirty="0">
                <a:hlinkClick r:id="rId3" tooltip="https://www.flickr.com/photos/safari_vacation/10362491406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596533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4C2C-119E-4CB0-9255-E65CFAAD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Brief explanation of Theoretical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533AF-FD54-453F-A13D-7230BF12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3124200"/>
            <a:ext cx="14935200" cy="891754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tx1"/>
                </a:solidFill>
              </a:rPr>
              <a:t>Stage 2: </a:t>
            </a:r>
            <a:r>
              <a:rPr lang="en-GB" dirty="0"/>
              <a:t>Research Methodology</a:t>
            </a:r>
          </a:p>
          <a:p>
            <a:pPr lvl="1">
              <a:spcBef>
                <a:spcPts val="600"/>
              </a:spcBef>
            </a:pPr>
            <a:r>
              <a:rPr lang="en-GB" b="1" dirty="0">
                <a:solidFill>
                  <a:srgbClr val="0BCFC8"/>
                </a:solidFill>
              </a:rPr>
              <a:t>Qualitative</a:t>
            </a:r>
            <a:r>
              <a:rPr lang="en-GB" b="1" dirty="0"/>
              <a:t>: </a:t>
            </a:r>
            <a:r>
              <a:rPr lang="en-GB" dirty="0"/>
              <a:t>This usually involves interviews or focus groups with a selected few people who are experts or relevant to your study. </a:t>
            </a:r>
          </a:p>
          <a:p>
            <a:pPr lvl="2">
              <a:spcBef>
                <a:spcPts val="600"/>
              </a:spcBef>
            </a:pPr>
            <a:r>
              <a:rPr lang="en-GB" b="1" dirty="0"/>
              <a:t>Example: </a:t>
            </a:r>
            <a:r>
              <a:rPr lang="en-GB" dirty="0"/>
              <a:t>Interview sample managers of the software to understand their needs. Arrange a focus group of users to understand their dashboard needs. Study feedback reported on given apps of similar topics. </a:t>
            </a:r>
          </a:p>
          <a:p>
            <a:pPr lvl="2">
              <a:spcBef>
                <a:spcPts val="600"/>
              </a:spcBef>
            </a:pPr>
            <a:r>
              <a:rPr lang="en-GB" dirty="0"/>
              <a:t>Usually, we expect it to collect data from 5 to 10 respondents.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FB70FCA-833F-D558-C0F9-5E12461EC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867434" y="3253520"/>
            <a:ext cx="6057900" cy="330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C6BDD-D0E8-7473-00D5-0A786B85B23D}"/>
              </a:ext>
            </a:extLst>
          </p:cNvPr>
          <p:cNvSpPr txBox="1"/>
          <p:nvPr/>
        </p:nvSpPr>
        <p:spPr>
          <a:xfrm>
            <a:off x="17867434" y="6874166"/>
            <a:ext cx="6057900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900">
                <a:hlinkClick r:id="rId3" tooltip="https://englishjoinsus.blogspot.com/2017/10/listenings-how-to-answer-phone-call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8" name="Picture 7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0EA06F96-B0B6-01DE-6875-E1A93271F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735061" y="7807568"/>
            <a:ext cx="5864996" cy="3883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169A0-11C3-5B2D-51AC-FD31A257D08E}"/>
              </a:ext>
            </a:extLst>
          </p:cNvPr>
          <p:cNvSpPr txBox="1"/>
          <p:nvPr/>
        </p:nvSpPr>
        <p:spPr>
          <a:xfrm>
            <a:off x="17735061" y="12072490"/>
            <a:ext cx="5406292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900">
                <a:hlinkClick r:id="rId6" tooltip="https://courses.lumenlearning.com/ivytech-engl112/chapter/reading-primary-marketing-research-method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5561183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F6E8-AF1F-6D27-EB0B-09CD40A1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b="1" dirty="0"/>
              <a:t>Qualitative vs. Quantitative</a:t>
            </a:r>
            <a:br>
              <a:rPr lang="en-GB" sz="6000" b="1" dirty="0"/>
            </a:b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9" y="1921331"/>
            <a:ext cx="18680149" cy="117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38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07B2-B0BE-04F3-8767-9FE93631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Important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F6D2-ED94-5183-C4DC-3B3B7E4D0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How to rewrite aim and objectives for your research project!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1451908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.3|1.5|14.5|28.8|14.3|18.9|1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.3|8.5|5.7|16.4|69.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2758</Words>
  <Application>Microsoft Office PowerPoint</Application>
  <PresentationFormat>Custom</PresentationFormat>
  <Paragraphs>321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Black</vt:lpstr>
      <vt:lpstr>Calibri</vt:lpstr>
      <vt:lpstr>Corbel</vt:lpstr>
      <vt:lpstr>Helvetica Neue</vt:lpstr>
      <vt:lpstr>Helvetica Neue Light</vt:lpstr>
      <vt:lpstr>ModernPortfolio</vt:lpstr>
      <vt:lpstr>PowerPoint Presentation</vt:lpstr>
      <vt:lpstr>Lecture Content</vt:lpstr>
      <vt:lpstr>Project Proposal</vt:lpstr>
      <vt:lpstr>PowerPoint Presentation</vt:lpstr>
      <vt:lpstr>Brief explanation of Theoretical Research</vt:lpstr>
      <vt:lpstr>Brief explanation of Theoretical Research</vt:lpstr>
      <vt:lpstr>Brief explanation of Theoretical Research</vt:lpstr>
      <vt:lpstr>Qualitative vs. Quantitative </vt:lpstr>
      <vt:lpstr>Very Important</vt:lpstr>
      <vt:lpstr>Aim and Objectives:</vt:lpstr>
      <vt:lpstr>Aim and Objectives:</vt:lpstr>
      <vt:lpstr>Aim and Objectives:</vt:lpstr>
      <vt:lpstr>Aim and Objectives:</vt:lpstr>
      <vt:lpstr>Aim and Objectives:</vt:lpstr>
      <vt:lpstr>Aim and Objectives:</vt:lpstr>
      <vt:lpstr>Aim and Objectives:</vt:lpstr>
      <vt:lpstr>Aim and Objectives:</vt:lpstr>
      <vt:lpstr>Supervisors</vt:lpstr>
      <vt:lpstr>Supervisors</vt:lpstr>
      <vt:lpstr>Supervisors</vt:lpstr>
      <vt:lpstr>Break 1: </vt:lpstr>
      <vt:lpstr>Project Planning</vt:lpstr>
      <vt:lpstr>Project Planning</vt:lpstr>
      <vt:lpstr>Project Planning</vt:lpstr>
      <vt:lpstr>On Project Planning (cont.)</vt:lpstr>
      <vt:lpstr>Work Breakdown: Break this bundle in half!</vt:lpstr>
      <vt:lpstr>Work Breakdown: Separate the bundle into individual straws</vt:lpstr>
      <vt:lpstr>Work Breakdown</vt:lpstr>
      <vt:lpstr>Work Breakdown (cont.)</vt:lpstr>
      <vt:lpstr>Time Estimates</vt:lpstr>
      <vt:lpstr>Time Estimates (cont.)</vt:lpstr>
      <vt:lpstr>Identify Milestones:</vt:lpstr>
      <vt:lpstr>Identify Milestones (cont.)</vt:lpstr>
      <vt:lpstr>Identify Milestones (cont.)</vt:lpstr>
      <vt:lpstr>Scheduling</vt:lpstr>
      <vt:lpstr>Scheduling (cont.)</vt:lpstr>
      <vt:lpstr>Scheduling (cont.)</vt:lpstr>
      <vt:lpstr>Break 2:</vt:lpstr>
      <vt:lpstr>Time Management: Is this you?</vt:lpstr>
      <vt:lpstr>Time Management: Is this you?</vt:lpstr>
      <vt:lpstr>Time Management: Is this you?</vt:lpstr>
      <vt:lpstr>Time Management: Is this you?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Time Management:</vt:lpstr>
      <vt:lpstr>PowerPoint Presentation</vt:lpstr>
      <vt:lpstr>David Allen’s book:</vt:lpstr>
      <vt:lpstr>Break 3:</vt:lpstr>
      <vt:lpstr>Learning Objectives</vt:lpstr>
      <vt:lpstr>Directed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Safieddine, Fadi</cp:lastModifiedBy>
  <cp:revision>134</cp:revision>
  <dcterms:modified xsi:type="dcterms:W3CDTF">2025-09-29T15:50:44Z</dcterms:modified>
</cp:coreProperties>
</file>